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56" r:id="rId2"/>
    <p:sldId id="257" r:id="rId3"/>
    <p:sldId id="262" r:id="rId4"/>
    <p:sldId id="258" r:id="rId5"/>
    <p:sldId id="263" r:id="rId6"/>
    <p:sldId id="260" r:id="rId7"/>
    <p:sldId id="259" r:id="rId8"/>
    <p:sldId id="261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4" r:id="rId18"/>
    <p:sldId id="273" r:id="rId19"/>
    <p:sldId id="275" r:id="rId20"/>
    <p:sldId id="299" r:id="rId21"/>
    <p:sldId id="300" r:id="rId22"/>
    <p:sldId id="301" r:id="rId23"/>
    <p:sldId id="302" r:id="rId24"/>
    <p:sldId id="303" r:id="rId25"/>
    <p:sldId id="276" r:id="rId26"/>
    <p:sldId id="277" r:id="rId27"/>
    <p:sldId id="278" r:id="rId28"/>
    <p:sldId id="279" r:id="rId29"/>
    <p:sldId id="293" r:id="rId30"/>
    <p:sldId id="304" r:id="rId31"/>
    <p:sldId id="305" r:id="rId32"/>
    <p:sldId id="307" r:id="rId33"/>
    <p:sldId id="308" r:id="rId34"/>
    <p:sldId id="306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280" r:id="rId44"/>
    <p:sldId id="281" r:id="rId45"/>
    <p:sldId id="282" r:id="rId46"/>
    <p:sldId id="283" r:id="rId47"/>
    <p:sldId id="284" r:id="rId48"/>
    <p:sldId id="285" r:id="rId49"/>
    <p:sldId id="286" r:id="rId50"/>
    <p:sldId id="287" r:id="rId51"/>
    <p:sldId id="294" r:id="rId52"/>
    <p:sldId id="288" r:id="rId53"/>
    <p:sldId id="295" r:id="rId54"/>
    <p:sldId id="289" r:id="rId55"/>
    <p:sldId id="290" r:id="rId56"/>
    <p:sldId id="291" r:id="rId57"/>
    <p:sldId id="292" r:id="rId58"/>
    <p:sldId id="297" r:id="rId59"/>
    <p:sldId id="298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1232E855-CA46-7041-91BC-0B745EA5290B}">
          <p14:sldIdLst>
            <p14:sldId id="256"/>
            <p14:sldId id="257"/>
          </p14:sldIdLst>
        </p14:section>
        <p14:section name="Einführung" id="{56F51CC2-D33B-A742-84E3-57677E06621D}">
          <p14:sldIdLst>
            <p14:sldId id="262"/>
            <p14:sldId id="258"/>
            <p14:sldId id="263"/>
            <p14:sldId id="260"/>
            <p14:sldId id="259"/>
            <p14:sldId id="261"/>
          </p14:sldIdLst>
        </p14:section>
        <p14:section name="Architektur" id="{E0B046F2-DF68-204D-BD54-F524EACEFC22}">
          <p14:sldIdLst>
            <p14:sldId id="264"/>
            <p14:sldId id="265"/>
            <p14:sldId id="266"/>
            <p14:sldId id="267"/>
            <p14:sldId id="268"/>
            <p14:sldId id="270"/>
            <p14:sldId id="271"/>
          </p14:sldIdLst>
        </p14:section>
        <p14:section name="SOLID" id="{CED45F08-ACE0-BD42-9667-E010FAD06E4E}">
          <p14:sldIdLst>
            <p14:sldId id="272"/>
            <p14:sldId id="274"/>
            <p14:sldId id="273"/>
            <p14:sldId id="275"/>
            <p14:sldId id="299"/>
            <p14:sldId id="300"/>
            <p14:sldId id="301"/>
            <p14:sldId id="302"/>
            <p14:sldId id="303"/>
          </p14:sldIdLst>
        </p14:section>
        <p14:section name="Weitere Prinzpien" id="{E40420A8-9E5D-0F42-B2A6-7638F92AAC22}">
          <p14:sldIdLst>
            <p14:sldId id="276"/>
            <p14:sldId id="277"/>
            <p14:sldId id="278"/>
            <p14:sldId id="279"/>
            <p14:sldId id="293"/>
          </p14:sldIdLst>
        </p14:section>
        <p14:section name="Unit Test" id="{93F9C231-ADAD-D241-8FFA-5136F15EFAC5}">
          <p14:sldIdLst>
            <p14:sldId id="304"/>
            <p14:sldId id="305"/>
            <p14:sldId id="307"/>
            <p14:sldId id="308"/>
            <p14:sldId id="306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</p14:sldIdLst>
        </p14:section>
        <p14:section name="Domain Driven Development" id="{5F52255F-99E8-AC46-9A7E-A7A343B26B28}">
          <p14:sldIdLst>
            <p14:sldId id="280"/>
            <p14:sldId id="281"/>
            <p14:sldId id="282"/>
            <p14:sldId id="283"/>
            <p14:sldId id="284"/>
            <p14:sldId id="285"/>
          </p14:sldIdLst>
        </p14:section>
        <p14:section name="Refactoring" id="{F4A8461B-5B7C-6248-9129-F6C23DFD4CEF}">
          <p14:sldIdLst>
            <p14:sldId id="286"/>
            <p14:sldId id="287"/>
            <p14:sldId id="294"/>
            <p14:sldId id="288"/>
            <p14:sldId id="295"/>
            <p14:sldId id="289"/>
            <p14:sldId id="290"/>
          </p14:sldIdLst>
        </p14:section>
        <p14:section name="Entwurfsmuter" id="{F646DDA0-7578-CC46-89F4-58FF58415ECB}">
          <p14:sldIdLst>
            <p14:sldId id="291"/>
            <p14:sldId id="292"/>
            <p14:sldId id="297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90"/>
    <p:restoredTop sz="87347" autoAdjust="0"/>
  </p:normalViewPr>
  <p:slideViewPr>
    <p:cSldViewPr snapToGrid="0">
      <p:cViewPr varScale="1">
        <p:scale>
          <a:sx n="111" d="100"/>
          <a:sy n="111" d="100"/>
        </p:scale>
        <p:origin x="13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74" d="100"/>
          <a:sy n="74" d="100"/>
        </p:scale>
        <p:origin x="4808" y="8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8EAD38D-B08F-81C2-FCDE-D33F5DDBED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B51660B-CAAC-85E7-3803-74F9B98EB42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C63E3E-CFE5-7741-8296-DA89C11C3226}" type="datetimeFigureOut">
              <a:rPr lang="de-DE" smtClean="0"/>
              <a:t>02.05.25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043187-C776-8EAC-ACCA-9F07D166230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392E01F-902E-2E87-C94F-B586296367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50A3AF-4237-C84A-9704-0FA6BD8236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46580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9E3798-CF77-F644-84D2-4FAA37BBB6A3}" type="datetimeFigureOut">
              <a:rPr lang="de-DE" smtClean="0"/>
              <a:t>02.05.25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166E02-E730-1E4C-B398-E78B69AD4C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1437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Lösungsansatz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Übersetzungslogik in ein Interface </a:t>
            </a:r>
            <a:r>
              <a:rPr lang="de-DE" dirty="0" err="1"/>
              <a:t>ausgelagern</a:t>
            </a:r>
            <a:r>
              <a:rPr lang="de-DE" dirty="0"/>
              <a:t>, z.B. </a:t>
            </a:r>
            <a:r>
              <a:rPr lang="de-DE" dirty="0" err="1"/>
              <a:t>TranslationProvider</a:t>
            </a:r>
            <a:r>
              <a:rPr lang="de-DE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Localization</a:t>
            </a:r>
            <a:r>
              <a:rPr lang="de-DE" dirty="0"/>
              <a:t>-Klasse müsste dann nur noch ein solches Interface nutzen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wäre offen für Erweiterung, aber geschlossen für Modifikation.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Beispielhafte Implementierung: </a:t>
            </a:r>
            <a:r>
              <a:rPr lang="de-DE" dirty="0" err="1"/>
              <a:t>ResourceBundleTranslationProvider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66E02-E730-1E4C-B398-E78B69AD4CA4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8212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A4B484-80F2-6522-99F3-A762CFB163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Bilanzius</a:t>
            </a:r>
            <a:endParaRPr lang="de-DE" sz="1600" i="1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CC132D-5E2F-EE27-DF7B-9C2C126444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Lukas </a:t>
            </a:r>
            <a:r>
              <a:rPr lang="de-DE" dirty="0" err="1"/>
              <a:t>Hertkorn</a:t>
            </a:r>
            <a:endParaRPr lang="de-DE" dirty="0"/>
          </a:p>
          <a:p>
            <a:r>
              <a:rPr lang="de-DE" dirty="0"/>
              <a:t>Niklas Raphael Krauth</a:t>
            </a:r>
          </a:p>
          <a:p>
            <a:r>
              <a:rPr lang="de-DE" dirty="0"/>
              <a:t>Lukas Melcher</a:t>
            </a:r>
          </a:p>
        </p:txBody>
      </p:sp>
    </p:spTree>
    <p:extLst>
      <p:ext uri="{BB962C8B-B14F-4D97-AF65-F5344CB8AC3E}">
        <p14:creationId xmlns:p14="http://schemas.microsoft.com/office/powerpoint/2010/main" val="164747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4CF969-A43F-F6C3-D6F6-FBD3A368B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Gewählte 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9AAB40-62ED-8C55-447C-6DC0EBC6B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5999"/>
            <a:ext cx="9601200" cy="3843867"/>
          </a:xfrm>
        </p:spPr>
        <p:txBody>
          <a:bodyPr>
            <a:normAutofit/>
          </a:bodyPr>
          <a:lstStyle/>
          <a:p>
            <a:r>
              <a:rPr lang="de-DE" dirty="0"/>
              <a:t>Basiert auf einem klassischen 3-Schichtenmodell</a:t>
            </a:r>
          </a:p>
          <a:p>
            <a:r>
              <a:rPr lang="de-DE" dirty="0"/>
              <a:t>Ziel dieser Architektur ist klare trennen und lose Kopplung zwischen den Komponenten</a:t>
            </a:r>
          </a:p>
          <a:p>
            <a:pPr lvl="1"/>
            <a:r>
              <a:rPr lang="de-DE" dirty="0"/>
              <a:t>Präsentationsschicht (hauptsächlich Main)</a:t>
            </a:r>
          </a:p>
          <a:p>
            <a:pPr lvl="1"/>
            <a:r>
              <a:rPr lang="de-DE" dirty="0"/>
              <a:t>Domänenschicht (Command-Klassen, </a:t>
            </a:r>
            <a:r>
              <a:rPr lang="de-DE" dirty="0" err="1"/>
              <a:t>CommandController</a:t>
            </a:r>
            <a:r>
              <a:rPr lang="de-DE" dirty="0"/>
              <a:t>, Service-Interfaces)</a:t>
            </a:r>
          </a:p>
          <a:p>
            <a:pPr lvl="1"/>
            <a:r>
              <a:rPr lang="de-DE" dirty="0"/>
              <a:t>Datenschicht (Konkrete Implementierung der Service-Interfaces, </a:t>
            </a:r>
            <a:r>
              <a:rPr lang="de-DE" dirty="0" err="1"/>
              <a:t>Repositories</a:t>
            </a:r>
            <a:r>
              <a:rPr lang="de-DE" dirty="0"/>
              <a:t>)</a:t>
            </a:r>
          </a:p>
          <a:p>
            <a:r>
              <a:rPr lang="de-DE" dirty="0"/>
              <a:t>Begründung: </a:t>
            </a:r>
          </a:p>
          <a:p>
            <a:pPr lvl="1"/>
            <a:r>
              <a:rPr lang="de-DE" dirty="0"/>
              <a:t>Leicht Erweiterbar</a:t>
            </a:r>
          </a:p>
          <a:p>
            <a:pPr lvl="1"/>
            <a:r>
              <a:rPr lang="de-DE" dirty="0"/>
              <a:t>Klare Struktur bei wachsender Komplexität</a:t>
            </a:r>
          </a:p>
          <a:p>
            <a:pPr lvl="1"/>
            <a:r>
              <a:rPr lang="de-DE" dirty="0"/>
              <a:t>Lose Kopplung der Komponenten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408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97BF6C21-1A09-EFAC-F3BC-C4DD4F114534}"/>
              </a:ext>
            </a:extLst>
          </p:cNvPr>
          <p:cNvSpPr txBox="1"/>
          <p:nvPr/>
        </p:nvSpPr>
        <p:spPr>
          <a:xfrm>
            <a:off x="821266" y="5875867"/>
            <a:ext cx="3396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bg1">
                    <a:lumMod val="65000"/>
                  </a:schemeClr>
                </a:solidFill>
              </a:rPr>
              <a:t>*Sehr vereinfachtes Diagramm zur Visualisierung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44C901D-A2B6-22B5-67E3-1ED0CD52B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709" y="219497"/>
            <a:ext cx="6750583" cy="641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20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70E0A-EBF7-B61B-14F1-783CF38FF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D971A6-1442-BE99-D60A-E40C23318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Domain Code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9910A8B-0652-A736-5B0F-BDF3861C8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711200"/>
          </a:xfrm>
        </p:spPr>
        <p:txBody>
          <a:bodyPr/>
          <a:lstStyle/>
          <a:p>
            <a:r>
              <a:rPr lang="de-DE" dirty="0"/>
              <a:t>Domain Code ist der Teil einer Anwendung, der die eigentliche </a:t>
            </a:r>
            <a:r>
              <a:rPr lang="de-DE" b="1" dirty="0"/>
              <a:t>Geschäftslogik</a:t>
            </a:r>
            <a:r>
              <a:rPr lang="de-DE" dirty="0"/>
              <a:t> beschreibt</a:t>
            </a:r>
          </a:p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5F306D7-4E3C-2245-1622-EEED6CBAC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804" y="3315608"/>
            <a:ext cx="9624392" cy="300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777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7EFE22-07EF-2FB0-BC35-83630844E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Dependency</a:t>
            </a:r>
            <a:r>
              <a:rPr lang="de-DE" dirty="0"/>
              <a:t> Rule – Positiv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ADFE33-2A59-BFE2-1A95-264CA99F9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2286000"/>
            <a:ext cx="6438451" cy="4061012"/>
          </a:xfrm>
        </p:spPr>
        <p:txBody>
          <a:bodyPr>
            <a:normAutofit/>
          </a:bodyPr>
          <a:lstStyle/>
          <a:p>
            <a:r>
              <a:rPr lang="de-DE" dirty="0" err="1"/>
              <a:t>CommandController</a:t>
            </a:r>
            <a:r>
              <a:rPr lang="de-DE" dirty="0"/>
              <a:t> verarbeitet Nutzereingaben und gibt diese weiter an die </a:t>
            </a:r>
            <a:r>
              <a:rPr lang="de-DE" dirty="0" err="1"/>
              <a:t>Commands</a:t>
            </a:r>
            <a:endParaRPr lang="de-DE" dirty="0"/>
          </a:p>
          <a:p>
            <a:r>
              <a:rPr lang="de-DE" dirty="0"/>
              <a:t>Kennt nur das Interface, nicht die konkrete Implementierung, bedeutet:</a:t>
            </a:r>
          </a:p>
          <a:p>
            <a:pPr lvl="1"/>
            <a:r>
              <a:rPr lang="de-DE" dirty="0"/>
              <a:t>Die Abhängigkeit zeigt nach innen, also zur Domänenschicht</a:t>
            </a:r>
          </a:p>
          <a:p>
            <a:pPr lvl="1"/>
            <a:r>
              <a:rPr lang="de-DE" dirty="0"/>
              <a:t>Der Controller bleibt unabhängig von technischen Details</a:t>
            </a:r>
          </a:p>
          <a:p>
            <a:pPr lvl="1"/>
            <a:r>
              <a:rPr lang="de-DE" dirty="0"/>
              <a:t>Konkrete </a:t>
            </a:r>
            <a:r>
              <a:rPr lang="de-DE" dirty="0" err="1"/>
              <a:t>Commands</a:t>
            </a:r>
            <a:r>
              <a:rPr lang="de-DE" dirty="0"/>
              <a:t> können sich ändern oder erweitert werden, ohne dass der </a:t>
            </a:r>
            <a:r>
              <a:rPr lang="de-DE" dirty="0" err="1"/>
              <a:t>CommandController</a:t>
            </a:r>
            <a:r>
              <a:rPr lang="de-DE" dirty="0"/>
              <a:t> geändert werden muss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2F9A3F5-349E-4C64-D0F7-CC2416A372A4}"/>
              </a:ext>
            </a:extLst>
          </p:cNvPr>
          <p:cNvSpPr txBox="1"/>
          <p:nvPr/>
        </p:nvSpPr>
        <p:spPr>
          <a:xfrm>
            <a:off x="7722993" y="5996193"/>
            <a:ext cx="4160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bg1">
                    <a:lumMod val="65000"/>
                  </a:schemeClr>
                </a:solidFill>
              </a:rPr>
              <a:t>*Zur besseren Visualisierung fehlen alle anderen </a:t>
            </a:r>
            <a:r>
              <a:rPr lang="de-DE" sz="1200" i="1" dirty="0" err="1">
                <a:solidFill>
                  <a:schemeClr val="bg1">
                    <a:lumMod val="65000"/>
                  </a:schemeClr>
                </a:solidFill>
              </a:rPr>
              <a:t>Commands</a:t>
            </a:r>
            <a:endParaRPr lang="de-DE" sz="1200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5AF0EF8-3ED9-D9A4-826F-327D6007C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785" y="1612980"/>
            <a:ext cx="3763219" cy="432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77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7F9C9-B37F-CD39-71AD-8BFF68459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7382F6-7DAD-768E-E1E2-BF682AFBB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Dependency</a:t>
            </a:r>
            <a:r>
              <a:rPr lang="de-DE" dirty="0"/>
              <a:t> Rule – Negativ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3F9687-51AA-D1C2-3644-1C2D7ED67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Klasse </a:t>
            </a:r>
            <a:r>
              <a:rPr lang="de-DE" dirty="0" err="1"/>
              <a:t>SignUp</a:t>
            </a:r>
            <a:r>
              <a:rPr lang="de-DE" dirty="0"/>
              <a:t> ist verantwortlich für die Registrierung bzw. Anmeldung von Nutzern</a:t>
            </a:r>
          </a:p>
          <a:p>
            <a:r>
              <a:rPr lang="de-DE" dirty="0"/>
              <a:t>Vermischt aber mehrere Ebenen der Anwendung in einer einzigen Klasse:</a:t>
            </a:r>
          </a:p>
          <a:p>
            <a:pPr lvl="1"/>
            <a:r>
              <a:rPr lang="de-DE" dirty="0"/>
              <a:t>Sie greift auf Datenbankservices zu</a:t>
            </a:r>
          </a:p>
          <a:p>
            <a:pPr lvl="1"/>
            <a:r>
              <a:rPr lang="de-DE" dirty="0"/>
              <a:t>Sie interagiert mit dem CLI-Interface</a:t>
            </a:r>
          </a:p>
          <a:p>
            <a:pPr lvl="1"/>
            <a:r>
              <a:rPr lang="de-DE" dirty="0"/>
              <a:t>Sie verwendet Utility-Logik</a:t>
            </a:r>
          </a:p>
          <a:p>
            <a:r>
              <a:rPr lang="de-DE" dirty="0"/>
              <a:t>Dadurch verletzt </a:t>
            </a:r>
            <a:r>
              <a:rPr lang="de-DE" dirty="0" err="1"/>
              <a:t>SignUp</a:t>
            </a:r>
            <a:r>
              <a:rPr lang="de-DE" dirty="0"/>
              <a:t> die </a:t>
            </a:r>
            <a:r>
              <a:rPr lang="de-DE" dirty="0" err="1"/>
              <a:t>Dependency</a:t>
            </a:r>
            <a:r>
              <a:rPr lang="de-DE" dirty="0"/>
              <a:t> Rule gleich mehrfach:</a:t>
            </a:r>
          </a:p>
          <a:p>
            <a:pPr lvl="1"/>
            <a:r>
              <a:rPr lang="de-DE" dirty="0"/>
              <a:t>Die Klasse kennt sowohl Domänen- als auch Infrastrukturelemente</a:t>
            </a:r>
          </a:p>
          <a:p>
            <a:pPr lvl="1"/>
            <a:r>
              <a:rPr lang="de-DE" dirty="0"/>
              <a:t>Abhängigkeiten verlaufen in beide Richtungen, was die Wartbarkeit und Testbarkeit erschwert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1576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312CA-6AB1-61FA-F5D6-981C2485E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EE1AB0-0229-0280-D218-BB3D5EE98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Dependency</a:t>
            </a:r>
            <a:r>
              <a:rPr lang="de-DE" dirty="0"/>
              <a:t> Rule – Negativ Beispiel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A484E0C-F2A8-8E8C-090A-E80F394F8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988" y="1797131"/>
            <a:ext cx="8618025" cy="402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848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A1F695-6426-0502-1DB6-C755560FD5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SOLID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778B0E5-4B7F-64DE-71E1-02940BD747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2779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AD0A0-7C2A-2337-9B8F-79CCFE646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46D467-E635-B6AC-F46B-5E32E28D1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Analyse SRP – Positiv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990D59-36C0-778F-94B8-89352DB23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i="1" dirty="0" err="1"/>
              <a:t>BankAccountRestController</a:t>
            </a:r>
            <a:r>
              <a:rPr lang="de-DE" dirty="0"/>
              <a:t> ist eine Klasse, welche die CRUD-Endpunkte für die Bankkonten anbietet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FF6178E-5CC7-F867-A963-14F2A6F11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573" y="3504827"/>
            <a:ext cx="73914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53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854F39-0AA0-C408-5A4E-93B1C89ED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Analyse SRP – Negativ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477B1E-A46C-DA2A-1008-A5F9562B7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Die </a:t>
            </a:r>
            <a:r>
              <a:rPr lang="de-DE" dirty="0" err="1"/>
              <a:t>SingUp</a:t>
            </a:r>
            <a:r>
              <a:rPr lang="de-DE" dirty="0"/>
              <a:t>-Klasse ist für das Anmelden und Registrieren eines Benutzers vor dem Programm</a:t>
            </a:r>
          </a:p>
          <a:p>
            <a:r>
              <a:rPr lang="de-DE" dirty="0"/>
              <a:t>Methoden wie </a:t>
            </a:r>
            <a:r>
              <a:rPr lang="de-DE" b="1" dirty="0" err="1"/>
              <a:t>waitUntilLoggedIn</a:t>
            </a:r>
            <a:r>
              <a:rPr lang="de-DE" b="1" dirty="0"/>
              <a:t>() </a:t>
            </a:r>
            <a:r>
              <a:rPr lang="de-DE" dirty="0"/>
              <a:t>sowie </a:t>
            </a:r>
            <a:r>
              <a:rPr lang="de-DE" b="1" dirty="0" err="1"/>
              <a:t>waitUntilBankAccountIsSelect</a:t>
            </a:r>
            <a:r>
              <a:rPr lang="de-DE" b="1" dirty="0"/>
              <a:t>() </a:t>
            </a:r>
            <a:r>
              <a:rPr lang="de-DE" dirty="0"/>
              <a:t>haben</a:t>
            </a:r>
            <a:r>
              <a:rPr lang="de-DE" b="1" dirty="0"/>
              <a:t> </a:t>
            </a:r>
            <a:r>
              <a:rPr lang="de-DE" dirty="0"/>
              <a:t>eher weniger mit dem Anmelden zu tun</a:t>
            </a:r>
          </a:p>
          <a:p>
            <a:r>
              <a:rPr lang="de-DE" dirty="0"/>
              <a:t>Methoden in neue Klasse wie z.B. </a:t>
            </a:r>
            <a:r>
              <a:rPr lang="de-DE" dirty="0" err="1"/>
              <a:t>WaitUntil</a:t>
            </a:r>
            <a:r>
              <a:rPr lang="de-DE" dirty="0"/>
              <a:t> extrahieren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8D59606-2446-9908-1791-752D03C4F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552" y="4364406"/>
            <a:ext cx="7391400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147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7AAB2-6E77-E82D-5F85-D8D987B77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7375585" cy="1485900"/>
          </a:xfrm>
        </p:spPr>
        <p:txBody>
          <a:bodyPr>
            <a:normAutofit/>
          </a:bodyPr>
          <a:lstStyle/>
          <a:p>
            <a:r>
              <a:rPr lang="de-DE" sz="4100" dirty="0"/>
              <a:t>OCP – Positiv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2159D2-F0CC-138C-99C0-00AD2D13C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6000"/>
            <a:ext cx="4459358" cy="3581400"/>
          </a:xfrm>
        </p:spPr>
        <p:txBody>
          <a:bodyPr>
            <a:normAutofit/>
          </a:bodyPr>
          <a:lstStyle/>
          <a:p>
            <a:r>
              <a:rPr lang="de-DE" dirty="0"/>
              <a:t>Klasse HTML-Tag wurde im Projekt als Interface definiert, das eine einheitliche Methode wie </a:t>
            </a:r>
            <a:r>
              <a:rPr lang="de-DE" dirty="0" err="1"/>
              <a:t>build</a:t>
            </a:r>
            <a:r>
              <a:rPr lang="de-DE" dirty="0"/>
              <a:t>() bereitstellt</a:t>
            </a:r>
          </a:p>
          <a:p>
            <a:r>
              <a:rPr lang="de-DE" dirty="0"/>
              <a:t>Alle HTML-Komponenten (z.B. </a:t>
            </a:r>
            <a:r>
              <a:rPr lang="de-DE" dirty="0" err="1"/>
              <a:t>HTMLTableRow</a:t>
            </a:r>
            <a:r>
              <a:rPr lang="de-DE" dirty="0"/>
              <a:t>, </a:t>
            </a:r>
            <a:r>
              <a:rPr lang="de-DE" dirty="0" err="1"/>
              <a:t>HTMLDataCell</a:t>
            </a:r>
            <a:r>
              <a:rPr lang="de-DE" dirty="0"/>
              <a:t>, …) implementieren dieses Interface</a:t>
            </a:r>
          </a:p>
          <a:p>
            <a:r>
              <a:rPr lang="de-DE" dirty="0"/>
              <a:t>Dadurch können neue HTML-Elemente flexibel ergänzt werden, ohne die bestehende Logik anzupassen</a:t>
            </a:r>
          </a:p>
        </p:txBody>
      </p:sp>
      <p:pic>
        <p:nvPicPr>
          <p:cNvPr id="5" name="Grafik 4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4BDBEB45-18B9-3588-D1FC-D4DCD7A8F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304" y="2370227"/>
            <a:ext cx="5121228" cy="247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32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270D8C-A456-49EB-F175-B48CEC53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96A2F5-D2F3-D076-12C1-BD36CBE5B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dirty="0"/>
              <a:t>Einführung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Architektur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SOLID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Weitere Prinzipien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Unit Tests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Domain Driven Development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 err="1"/>
              <a:t>Refactoring</a:t>
            </a:r>
            <a:endParaRPr lang="de-DE" dirty="0"/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Entwurfsmuster</a:t>
            </a:r>
          </a:p>
        </p:txBody>
      </p:sp>
    </p:spTree>
    <p:extLst>
      <p:ext uri="{BB962C8B-B14F-4D97-AF65-F5344CB8AC3E}">
        <p14:creationId xmlns:p14="http://schemas.microsoft.com/office/powerpoint/2010/main" val="4142543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A0C496-10F1-12C9-9076-20AD963F5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D234DA-B6C9-F2EA-F610-AEC42EDC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6093125" cy="1485900"/>
          </a:xfrm>
        </p:spPr>
        <p:txBody>
          <a:bodyPr>
            <a:normAutofit/>
          </a:bodyPr>
          <a:lstStyle/>
          <a:p>
            <a:r>
              <a:rPr lang="de-DE" sz="4100" dirty="0"/>
              <a:t>OCP – Negativ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7C532E-04C4-3EB8-1BEF-706637BC8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6000"/>
            <a:ext cx="4459358" cy="3581400"/>
          </a:xfrm>
        </p:spPr>
        <p:txBody>
          <a:bodyPr>
            <a:normAutofit/>
          </a:bodyPr>
          <a:lstStyle/>
          <a:p>
            <a:r>
              <a:rPr lang="de-DE" dirty="0"/>
              <a:t>Klasse </a:t>
            </a:r>
            <a:r>
              <a:rPr lang="de-DE" dirty="0" err="1"/>
              <a:t>Localization</a:t>
            </a:r>
            <a:r>
              <a:rPr lang="de-DE" dirty="0"/>
              <a:t> für die Übersetzung von Texten in verschiedene Sprachen</a:t>
            </a:r>
          </a:p>
          <a:p>
            <a:r>
              <a:rPr lang="de-DE" dirty="0"/>
              <a:t>verwendet intern </a:t>
            </a:r>
            <a:r>
              <a:rPr lang="de-DE" dirty="0" err="1"/>
              <a:t>ResourceBundle</a:t>
            </a:r>
            <a:r>
              <a:rPr lang="de-DE" dirty="0"/>
              <a:t>, um Übersetzungen aus .</a:t>
            </a:r>
            <a:r>
              <a:rPr lang="de-DE" dirty="0" err="1"/>
              <a:t>properties</a:t>
            </a:r>
            <a:r>
              <a:rPr lang="de-DE" dirty="0"/>
              <a:t>-Dateien zu laden</a:t>
            </a:r>
          </a:p>
          <a:p>
            <a:r>
              <a:rPr lang="de-DE" dirty="0" err="1"/>
              <a:t>Bsp</a:t>
            </a:r>
            <a:r>
              <a:rPr lang="de-DE" dirty="0"/>
              <a:t>: </a:t>
            </a:r>
            <a:r>
              <a:rPr lang="de-DE" dirty="0" err="1"/>
              <a:t>messages</a:t>
            </a:r>
            <a:r>
              <a:rPr lang="de-DE" dirty="0"/>
              <a:t> </a:t>
            </a:r>
            <a:r>
              <a:rPr lang="de-DE" dirty="0" err="1"/>
              <a:t>en.properties</a:t>
            </a:r>
            <a:endParaRPr lang="de-DE" dirty="0"/>
          </a:p>
          <a:p>
            <a:endParaRPr lang="de-DE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733A0B3B-71C0-BEBC-B6AD-CC0A0CA7B5F2}"/>
              </a:ext>
            </a:extLst>
          </p:cNvPr>
          <p:cNvSpPr txBox="1">
            <a:spLocks/>
          </p:cNvSpPr>
          <p:nvPr/>
        </p:nvSpPr>
        <p:spPr>
          <a:xfrm>
            <a:off x="6361045" y="2286000"/>
            <a:ext cx="4459358" cy="3844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Warum wird das OCP verletzt?</a:t>
            </a:r>
          </a:p>
          <a:p>
            <a:r>
              <a:rPr lang="de-DE" dirty="0"/>
              <a:t>Hinzufügen neuer Sprachen (”</a:t>
            </a:r>
            <a:r>
              <a:rPr lang="de-DE" dirty="0" err="1"/>
              <a:t>fr</a:t>
            </a:r>
            <a:r>
              <a:rPr lang="de-DE" dirty="0"/>
              <a:t>“) im Code zur Liste </a:t>
            </a:r>
            <a:r>
              <a:rPr lang="de-DE" dirty="0" err="1"/>
              <a:t>supportedLanguages</a:t>
            </a:r>
            <a:endParaRPr lang="de-DE" dirty="0"/>
          </a:p>
          <a:p>
            <a:r>
              <a:rPr lang="de-DE" dirty="0"/>
              <a:t>Neue Übersetzungsquellen (z.B. JSON-Dateien) erfordern Änderungen an der Methode </a:t>
            </a:r>
            <a:r>
              <a:rPr lang="de-DE" dirty="0" err="1"/>
              <a:t>setLocale</a:t>
            </a:r>
            <a:r>
              <a:rPr lang="de-DE" dirty="0"/>
              <a:t>(...)</a:t>
            </a:r>
          </a:p>
          <a:p>
            <a:r>
              <a:rPr lang="de-DE" dirty="0"/>
              <a:t>Keine dynamische Erweiterung oder das Nachladen von </a:t>
            </a:r>
            <a:r>
              <a:rPr lang="de-DE" dirty="0" err="1"/>
              <a:t>übersetzungen</a:t>
            </a:r>
            <a:r>
              <a:rPr lang="de-DE" dirty="0"/>
              <a:t> zur Laufzeit, ohne Klasse zu ändern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249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042512-0C10-0B67-4C72-95EC0489E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83A10F-AA8B-EB7E-F764-993F54A8D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100" dirty="0"/>
              <a:t>OCP – Negativ Beispiel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AAA18B3-F031-3FEC-2585-7B7649362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6972" y="1466639"/>
            <a:ext cx="4443984" cy="823912"/>
          </a:xfrm>
        </p:spPr>
        <p:txBody>
          <a:bodyPr/>
          <a:lstStyle/>
          <a:p>
            <a:r>
              <a:rPr lang="de-DE" dirty="0"/>
              <a:t>Ist-Zustand</a:t>
            </a:r>
          </a:p>
        </p:txBody>
      </p:sp>
      <p:pic>
        <p:nvPicPr>
          <p:cNvPr id="8" name="Inhaltsplatzhalter 7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E13952F8-B646-F379-CD16-FAD81FBC2C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351503" y="2710285"/>
            <a:ext cx="2514922" cy="2562225"/>
          </a:xfr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5691994-8F36-52CD-8994-F2EB096640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8816" y="1478023"/>
            <a:ext cx="4443984" cy="823912"/>
          </a:xfrm>
        </p:spPr>
        <p:txBody>
          <a:bodyPr/>
          <a:lstStyle/>
          <a:p>
            <a:r>
              <a:rPr lang="de-DE" dirty="0"/>
              <a:t>Mögliche Lösung</a:t>
            </a:r>
          </a:p>
        </p:txBody>
      </p:sp>
      <p:pic>
        <p:nvPicPr>
          <p:cNvPr id="10" name="Inhaltsplatzhalter 9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CB8D6A3C-4C80-ACB4-06EC-44161B997F9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7048450" y="2532363"/>
            <a:ext cx="3771953" cy="3639837"/>
          </a:xfr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E76114FA-14B3-8EC9-A30E-0A5C6FC75DE1}"/>
              </a:ext>
            </a:extLst>
          </p:cNvPr>
          <p:cNvSpPr txBox="1">
            <a:spLocks/>
          </p:cNvSpPr>
          <p:nvPr/>
        </p:nvSpPr>
        <p:spPr>
          <a:xfrm>
            <a:off x="6361045" y="2286000"/>
            <a:ext cx="4459358" cy="3844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0393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7EB6A0-AE7D-2476-36A6-3A39414C6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90085E-4D41-4D24-9532-352789E9E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685800"/>
            <a:ext cx="9886950" cy="1485900"/>
          </a:xfrm>
        </p:spPr>
        <p:txBody>
          <a:bodyPr>
            <a:normAutofit/>
          </a:bodyPr>
          <a:lstStyle/>
          <a:p>
            <a:r>
              <a:rPr lang="de-DE"/>
              <a:t>ISP – Positiv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E30FF2-D341-3337-240B-6E8508C60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0649" y="2286000"/>
            <a:ext cx="4612045" cy="3581400"/>
          </a:xfrm>
        </p:spPr>
        <p:txBody>
          <a:bodyPr>
            <a:normAutofit/>
          </a:bodyPr>
          <a:lstStyle/>
          <a:p>
            <a:r>
              <a:rPr lang="de-DE" dirty="0"/>
              <a:t>Schnittstelle </a:t>
            </a:r>
            <a:r>
              <a:rPr lang="de-DE" dirty="0" err="1"/>
              <a:t>BankAccountService</a:t>
            </a:r>
            <a:r>
              <a:rPr lang="de-DE" dirty="0"/>
              <a:t> definiert ausschließlich Methoden rund um Bankkonten</a:t>
            </a:r>
            <a:br>
              <a:rPr lang="de-DE" dirty="0"/>
            </a:br>
            <a:br>
              <a:rPr lang="de-DE" dirty="0"/>
            </a:br>
            <a:r>
              <a:rPr lang="de-DE" dirty="0"/>
              <a:t>→ Saubere Trennung</a:t>
            </a:r>
            <a:br>
              <a:rPr lang="de-DE" dirty="0"/>
            </a:br>
            <a:br>
              <a:rPr lang="de-DE" dirty="0"/>
            </a:br>
            <a:r>
              <a:rPr lang="de-DE" dirty="0"/>
              <a:t>→ spezifisch und auf eine einzige Domäne fokussiert</a:t>
            </a:r>
          </a:p>
          <a:p>
            <a:r>
              <a:rPr lang="de-DE" dirty="0"/>
              <a:t>Folgeprinzip: niedrige Kopplung, hohe Kohäsion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27BE8EF-3038-7718-9D5F-4951A313E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209" y="1699228"/>
            <a:ext cx="4487682" cy="433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989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CEEA58-F43D-9975-17A4-133835D68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206C02-3684-3CCD-C330-1371776A1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7375585" cy="1485900"/>
          </a:xfrm>
        </p:spPr>
        <p:txBody>
          <a:bodyPr>
            <a:normAutofit/>
          </a:bodyPr>
          <a:lstStyle/>
          <a:p>
            <a:r>
              <a:rPr lang="de-DE" sz="4100" dirty="0"/>
              <a:t>ISP – Negativ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0BC3E6-9987-1311-2E4B-43315341A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6000"/>
            <a:ext cx="4459358" cy="3581400"/>
          </a:xfrm>
        </p:spPr>
        <p:txBody>
          <a:bodyPr>
            <a:normAutofit/>
          </a:bodyPr>
          <a:lstStyle/>
          <a:p>
            <a:r>
              <a:rPr lang="de-DE" dirty="0"/>
              <a:t>Command-Interface wird von allen Befehlen verwendet</a:t>
            </a:r>
          </a:p>
          <a:p>
            <a:r>
              <a:rPr lang="de-DE" dirty="0"/>
              <a:t>Es gibt viele </a:t>
            </a:r>
            <a:r>
              <a:rPr lang="de-DE" dirty="0" err="1"/>
              <a:t>Commands</a:t>
            </a:r>
            <a:r>
              <a:rPr lang="de-DE" dirty="0"/>
              <a:t>, die keine Argumente brauchen</a:t>
            </a:r>
            <a:br>
              <a:rPr lang="de-DE" dirty="0"/>
            </a:br>
            <a:br>
              <a:rPr lang="de-DE" dirty="0"/>
            </a:br>
            <a:r>
              <a:rPr lang="de-DE" dirty="0"/>
              <a:t>→ Interface erzwingt die Argumente</a:t>
            </a:r>
          </a:p>
          <a:p>
            <a:r>
              <a:rPr lang="de-DE" dirty="0"/>
              <a:t>Verstöße gegen ISP führen oft zu optionalen, leeren oder irrelevanten Implementierungen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3642E47-C303-6F26-7A96-6E09D8E33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028" y="2487673"/>
            <a:ext cx="5820620" cy="233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905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A73785-76CF-A574-232E-F280A7474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E75CC7-C225-F291-B98F-3B39A75AE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7375585" cy="1485900"/>
          </a:xfrm>
        </p:spPr>
        <p:txBody>
          <a:bodyPr>
            <a:normAutofit/>
          </a:bodyPr>
          <a:lstStyle/>
          <a:p>
            <a:r>
              <a:rPr lang="de-DE" sz="4100" dirty="0"/>
              <a:t>ISP – Negativ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17BFC6-679F-64F7-1F37-6A5CE8713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5999"/>
            <a:ext cx="4459358" cy="40090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Lösungsansatz:</a:t>
            </a:r>
          </a:p>
          <a:p>
            <a:r>
              <a:rPr lang="de-DE" dirty="0"/>
              <a:t>Trennen von Command in spezifischere Interfaces</a:t>
            </a:r>
            <a:br>
              <a:rPr lang="de-DE" dirty="0"/>
            </a:br>
            <a:br>
              <a:rPr lang="de-DE" dirty="0"/>
            </a:br>
            <a:r>
              <a:rPr lang="de-DE" dirty="0"/>
              <a:t>→ </a:t>
            </a:r>
            <a:r>
              <a:rPr lang="de-DE" dirty="0" err="1"/>
              <a:t>SimpleCommand</a:t>
            </a:r>
            <a:r>
              <a:rPr lang="de-DE" dirty="0"/>
              <a:t> und </a:t>
            </a:r>
            <a:r>
              <a:rPr lang="de-DE" dirty="0" err="1"/>
              <a:t>ArgumentCommand</a:t>
            </a:r>
            <a:endParaRPr lang="de-DE" dirty="0"/>
          </a:p>
          <a:p>
            <a:r>
              <a:rPr lang="de-DE" dirty="0"/>
              <a:t>Klassen wie </a:t>
            </a:r>
            <a:r>
              <a:rPr lang="de-DE" i="1" dirty="0" err="1"/>
              <a:t>HelpCommand</a:t>
            </a:r>
            <a:r>
              <a:rPr lang="de-DE" dirty="0"/>
              <a:t> könnten </a:t>
            </a:r>
            <a:r>
              <a:rPr lang="de-DE" dirty="0" err="1"/>
              <a:t>SimpleCommand</a:t>
            </a:r>
            <a:r>
              <a:rPr lang="de-DE" dirty="0"/>
              <a:t> implementieren</a:t>
            </a:r>
          </a:p>
          <a:p>
            <a:r>
              <a:rPr lang="de-DE" i="1" dirty="0"/>
              <a:t>Klasse </a:t>
            </a:r>
            <a:r>
              <a:rPr lang="de-DE" i="1" dirty="0" err="1"/>
              <a:t>CreateCategoryCommand</a:t>
            </a:r>
            <a:r>
              <a:rPr lang="de-DE" dirty="0"/>
              <a:t> könnte </a:t>
            </a:r>
            <a:r>
              <a:rPr lang="de-DE" dirty="0" err="1"/>
              <a:t>ArgumentCommand</a:t>
            </a:r>
            <a:r>
              <a:rPr lang="de-DE" dirty="0"/>
              <a:t> implementieren</a:t>
            </a:r>
            <a:br>
              <a:rPr lang="de-DE" dirty="0"/>
            </a:b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F5589A1-C7E6-7A2F-24FE-491A6E026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793" y="2733795"/>
            <a:ext cx="5327436" cy="240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98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5DF8CB-2090-59BC-6C54-9C2BE1C43A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Weitere Prinzipien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9D91249-534D-B174-BFBE-2A06E50CC9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74092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02154-DDF8-9A49-B8BB-2E883D282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Analyse GRASP: Geringe Kopplung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E4E049-596B-0F39-BC07-A4354BAA7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5222838" cy="3581400"/>
          </a:xfrm>
        </p:spPr>
        <p:txBody>
          <a:bodyPr/>
          <a:lstStyle/>
          <a:p>
            <a:r>
              <a:rPr lang="de-DE" dirty="0"/>
              <a:t>Die Klasse </a:t>
            </a:r>
            <a:r>
              <a:rPr lang="de-DE" dirty="0" err="1"/>
              <a:t>CategoryRestController</a:t>
            </a:r>
            <a:r>
              <a:rPr lang="de-DE" dirty="0"/>
              <a:t> ist für die Anbindung der CRUD-Endpunkte für den HTTP-Server für alle Kategorien eines Nutzers</a:t>
            </a:r>
          </a:p>
          <a:p>
            <a:r>
              <a:rPr lang="de-DE" dirty="0"/>
              <a:t>Geringe Kopplung da sie nur für CRUD-Endpunkte für Kategorien dar sind</a:t>
            </a:r>
          </a:p>
          <a:p>
            <a:r>
              <a:rPr lang="de-DE" dirty="0"/>
              <a:t>Davor war alles im </a:t>
            </a:r>
            <a:r>
              <a:rPr lang="de-DE" dirty="0" err="1"/>
              <a:t>MainRestController</a:t>
            </a:r>
            <a:endParaRPr lang="de-DE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12E79AC-44D5-9109-5B58-90A01C0FA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139" y="1754905"/>
            <a:ext cx="4175833" cy="447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150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7C793-1B37-AB53-F94E-DA8B59D8F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015B1-000F-C830-DBBA-AF00A2321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Analyse GRASP: Polymorphismus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187423-FA35-AB01-390F-A3584D1AC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10139082" cy="3581400"/>
          </a:xfrm>
        </p:spPr>
        <p:txBody>
          <a:bodyPr/>
          <a:lstStyle/>
          <a:p>
            <a:r>
              <a:rPr lang="de-DE" dirty="0"/>
              <a:t>Damit alle </a:t>
            </a:r>
            <a:r>
              <a:rPr lang="de-DE" dirty="0" err="1"/>
              <a:t>Commands</a:t>
            </a:r>
            <a:r>
              <a:rPr lang="de-DE" dirty="0"/>
              <a:t> gleich sind und keine Methoden fehlen wurde ein Interface geschrieben, welches jeder Command erbt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2BF4CB6-FC26-D2A0-0F92-60D4B72E6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250" y="3584860"/>
            <a:ext cx="10083501" cy="210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CE3ED97-4899-0C9C-D897-2C74B3C8BFC2}"/>
              </a:ext>
            </a:extLst>
          </p:cNvPr>
          <p:cNvSpPr txBox="1"/>
          <p:nvPr/>
        </p:nvSpPr>
        <p:spPr>
          <a:xfrm>
            <a:off x="3925543" y="5738009"/>
            <a:ext cx="4160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bg1">
                    <a:lumMod val="65000"/>
                  </a:schemeClr>
                </a:solidFill>
              </a:rPr>
              <a:t>*Zur besseren Visualisierung fehlen alle anderen </a:t>
            </a:r>
            <a:r>
              <a:rPr lang="de-DE" sz="1200" i="1" dirty="0" err="1">
                <a:solidFill>
                  <a:schemeClr val="bg1">
                    <a:lumMod val="65000"/>
                  </a:schemeClr>
                </a:solidFill>
              </a:rPr>
              <a:t>Commands</a:t>
            </a:r>
            <a:endParaRPr lang="de-DE" sz="1200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3283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F88ED4-965F-4935-F350-DB9EC4B93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DRY - Vorher</a:t>
            </a:r>
            <a:br>
              <a:rPr lang="de-DE" dirty="0"/>
            </a:br>
            <a:r>
              <a:rPr lang="de-DE" sz="1800" i="1" dirty="0" err="1">
                <a:solidFill>
                  <a:schemeClr val="bg1">
                    <a:lumMod val="65000"/>
                  </a:schemeClr>
                </a:solidFill>
              </a:rPr>
              <a:t>main</a:t>
            </a:r>
            <a:r>
              <a:rPr lang="de-DE" sz="1800" i="1" dirty="0">
                <a:solidFill>
                  <a:schemeClr val="bg1">
                    <a:lumMod val="65000"/>
                  </a:schemeClr>
                </a:solidFill>
              </a:rPr>
              <a:t>/Commit bc6ad15</a:t>
            </a:r>
            <a:endParaRPr lang="de-DE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172E8D6-D4CF-48CF-474C-991B3A9A3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717" y="220599"/>
            <a:ext cx="3147542" cy="643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75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CA7B8-AD1C-D523-47A0-00D34F040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D09183-954F-FDA1-8114-15DAE92F0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DRY - Nachher</a:t>
            </a:r>
            <a:br>
              <a:rPr lang="de-DE" dirty="0"/>
            </a:br>
            <a:r>
              <a:rPr lang="de-DE" sz="1800" i="1" dirty="0" err="1">
                <a:solidFill>
                  <a:schemeClr val="bg1">
                    <a:lumMod val="65000"/>
                  </a:schemeClr>
                </a:solidFill>
              </a:rPr>
              <a:t>main</a:t>
            </a:r>
            <a:r>
              <a:rPr lang="de-DE" sz="1800" i="1" dirty="0">
                <a:solidFill>
                  <a:schemeClr val="bg1">
                    <a:lumMod val="65000"/>
                  </a:schemeClr>
                </a:solidFill>
              </a:rPr>
              <a:t>/Commit bc6ad15</a:t>
            </a:r>
            <a:endParaRPr lang="de-DE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8F46390-CAA0-27A2-7B83-220F637AA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60" y="126160"/>
            <a:ext cx="5018718" cy="664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44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E775A3-81F2-AB20-D060-76D43676A3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Einführung</a:t>
            </a:r>
          </a:p>
        </p:txBody>
      </p:sp>
    </p:spTree>
    <p:extLst>
      <p:ext uri="{BB962C8B-B14F-4D97-AF65-F5344CB8AC3E}">
        <p14:creationId xmlns:p14="http://schemas.microsoft.com/office/powerpoint/2010/main" val="1185359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8CE1F-450A-1FDF-3603-2E7C65075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3FE2EA-8AE4-A02C-C457-9316EB3856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UNIT TESTS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A055557-8E49-4AFA-DCD8-8B794DFD7B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00326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F8FF8B-09B0-9371-66F3-C49CD1A20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42687"/>
            <a:ext cx="9601200" cy="1485900"/>
          </a:xfrm>
        </p:spPr>
        <p:txBody>
          <a:bodyPr/>
          <a:lstStyle/>
          <a:p>
            <a:r>
              <a:rPr lang="de-DE" dirty="0"/>
              <a:t>Unit Test - Beispiel 1 (</a:t>
            </a:r>
            <a:r>
              <a:rPr lang="de-DE" dirty="0" err="1"/>
              <a:t>SqliteUserDatabaseService</a:t>
            </a:r>
            <a:r>
              <a:rPr lang="de-DE" dirty="0"/>
              <a:t>)</a:t>
            </a:r>
            <a:endParaRPr lang="en-GB" dirty="0"/>
          </a:p>
        </p:txBody>
      </p:sp>
      <p:pic>
        <p:nvPicPr>
          <p:cNvPr id="5" name="Inhaltsplatzhalter 4" descr="Ein Bild, das Text, Screenshot, Schrift, Betriebssystem enthält.&#10;&#10;KI-generierte Inhalte können fehlerhaft sein.">
            <a:extLst>
              <a:ext uri="{FF2B5EF4-FFF2-40B4-BE49-F238E27FC236}">
                <a16:creationId xmlns:a16="http://schemas.microsoft.com/office/drawing/2014/main" id="{29F84242-963D-CDDE-888A-5BB5D8A56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0413" y="1828587"/>
            <a:ext cx="8652387" cy="5034837"/>
          </a:xfrm>
        </p:spPr>
      </p:pic>
    </p:spTree>
    <p:extLst>
      <p:ext uri="{BB962C8B-B14F-4D97-AF65-F5344CB8AC3E}">
        <p14:creationId xmlns:p14="http://schemas.microsoft.com/office/powerpoint/2010/main" val="5075702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8640-EAB4-C9DB-DDA6-50ACB10FF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69042"/>
            <a:ext cx="9601200" cy="1485900"/>
          </a:xfrm>
        </p:spPr>
        <p:txBody>
          <a:bodyPr/>
          <a:lstStyle/>
          <a:p>
            <a:r>
              <a:rPr lang="de-DE" dirty="0"/>
              <a:t>Unit Test - Beispiel 2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Localization</a:t>
            </a:r>
            <a:r>
              <a:rPr lang="de-DE" dirty="0"/>
              <a:t>)</a:t>
            </a:r>
            <a:endParaRPr lang="en-GB" dirty="0"/>
          </a:p>
        </p:txBody>
      </p:sp>
      <p:pic>
        <p:nvPicPr>
          <p:cNvPr id="5" name="Inhaltsplatzhalter 4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7E015A66-1CDD-6166-4A55-9239B4C43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9614" y="2054942"/>
            <a:ext cx="11422386" cy="4274574"/>
          </a:xfrm>
        </p:spPr>
      </p:pic>
    </p:spTree>
    <p:extLst>
      <p:ext uri="{BB962C8B-B14F-4D97-AF65-F5344CB8AC3E}">
        <p14:creationId xmlns:p14="http://schemas.microsoft.com/office/powerpoint/2010/main" val="40008407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5D617-F165-15E5-A9F1-E001CFDA6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CC9E3D-33C4-7762-FFFA-CFA5E01D8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Unit Test - Beispiel 3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Localization</a:t>
            </a:r>
            <a:r>
              <a:rPr lang="de-DE" dirty="0"/>
              <a:t>)</a:t>
            </a:r>
            <a:endParaRPr lang="en-GB" dirty="0"/>
          </a:p>
        </p:txBody>
      </p:sp>
      <p:pic>
        <p:nvPicPr>
          <p:cNvPr id="7" name="Inhaltsplatzhalter 6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FBCBFD89-D2C5-4B7C-0C8D-1CD6F4DF4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481777"/>
            <a:ext cx="9601200" cy="3189846"/>
          </a:xfrm>
        </p:spPr>
      </p:pic>
    </p:spTree>
    <p:extLst>
      <p:ext uri="{BB962C8B-B14F-4D97-AF65-F5344CB8AC3E}">
        <p14:creationId xmlns:p14="http://schemas.microsoft.com/office/powerpoint/2010/main" val="32925831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FC4101-26DA-D6D3-F8BE-E422A9E8A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Unit Test - Beispiel 4</a:t>
            </a:r>
            <a:endParaRPr lang="en-GB" dirty="0"/>
          </a:p>
        </p:txBody>
      </p:sp>
      <p:pic>
        <p:nvPicPr>
          <p:cNvPr id="5" name="Inhaltsplatzhalter 4" descr="Ein Bild, das Text, Screenshot, Betriebssystem, Software enthält.&#10;&#10;KI-generierte Inhalte können fehlerhaft sein.">
            <a:extLst>
              <a:ext uri="{FF2B5EF4-FFF2-40B4-BE49-F238E27FC236}">
                <a16:creationId xmlns:a16="http://schemas.microsoft.com/office/drawing/2014/main" id="{2196CCC1-0142-2B98-032B-037368051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4206" y="1574214"/>
            <a:ext cx="6823587" cy="5283786"/>
          </a:xfrm>
        </p:spPr>
      </p:pic>
    </p:spTree>
    <p:extLst>
      <p:ext uri="{BB962C8B-B14F-4D97-AF65-F5344CB8AC3E}">
        <p14:creationId xmlns:p14="http://schemas.microsoft.com/office/powerpoint/2010/main" val="22261555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74AD5DE-CA55-B09D-722F-43E8E7C17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B0E1FF-C44C-8B6F-7CEE-998909516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Unit Test - Beispiel 5</a:t>
            </a:r>
            <a:endParaRPr lang="en-GB" dirty="0"/>
          </a:p>
        </p:txBody>
      </p:sp>
      <p:pic>
        <p:nvPicPr>
          <p:cNvPr id="5" name="Inhaltsplatzhalter 4" descr="Ein Bild, das Text, Screenshot, Schrift, Betriebssystem enthält.&#10;&#10;KI-generierte Inhalte können fehlerhaft sein.">
            <a:extLst>
              <a:ext uri="{FF2B5EF4-FFF2-40B4-BE49-F238E27FC236}">
                <a16:creationId xmlns:a16="http://schemas.microsoft.com/office/drawing/2014/main" id="{9E059895-3DB7-CAAF-4C20-76C0E8F8E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3035" y="2286000"/>
            <a:ext cx="7278329" cy="3581400"/>
          </a:xfrm>
        </p:spPr>
      </p:pic>
    </p:spTree>
    <p:extLst>
      <p:ext uri="{BB962C8B-B14F-4D97-AF65-F5344CB8AC3E}">
        <p14:creationId xmlns:p14="http://schemas.microsoft.com/office/powerpoint/2010/main" val="7741894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66C7C96-38EB-D2EA-1F95-3962A25C6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5D8F62-BFF0-EC44-5D56-142A340C1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Unit Test - Beispiel 6</a:t>
            </a:r>
            <a:endParaRPr lang="en-GB" dirty="0"/>
          </a:p>
        </p:txBody>
      </p:sp>
      <p:pic>
        <p:nvPicPr>
          <p:cNvPr id="5" name="Inhaltsplatzhalter 4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63030EC8-059F-FB08-67CF-9B6998824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435205"/>
            <a:ext cx="9601200" cy="3282990"/>
          </a:xfrm>
        </p:spPr>
      </p:pic>
    </p:spTree>
    <p:extLst>
      <p:ext uri="{BB962C8B-B14F-4D97-AF65-F5344CB8AC3E}">
        <p14:creationId xmlns:p14="http://schemas.microsoft.com/office/powerpoint/2010/main" val="22484387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3B25771-6EAB-4B6D-C4EB-1E7BED5C9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76A821-CAC8-7A73-2EB9-45958A8A5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Unit Test - Beispiel 7</a:t>
            </a:r>
            <a:endParaRPr lang="en-GB" dirty="0"/>
          </a:p>
        </p:txBody>
      </p:sp>
      <p:pic>
        <p:nvPicPr>
          <p:cNvPr id="5" name="Inhaltsplatzhalter 4" descr="Ein Bild, das Text, Schrift, Screenshot enthält.&#10;&#10;KI-generierte Inhalte können fehlerhaft sein.">
            <a:extLst>
              <a:ext uri="{FF2B5EF4-FFF2-40B4-BE49-F238E27FC236}">
                <a16:creationId xmlns:a16="http://schemas.microsoft.com/office/drawing/2014/main" id="{7F8AF502-8053-B8AD-AE3B-BDD86A8813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980548"/>
            <a:ext cx="9601200" cy="2192304"/>
          </a:xfrm>
        </p:spPr>
      </p:pic>
    </p:spTree>
    <p:extLst>
      <p:ext uri="{BB962C8B-B14F-4D97-AF65-F5344CB8AC3E}">
        <p14:creationId xmlns:p14="http://schemas.microsoft.com/office/powerpoint/2010/main" val="39703754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0B4107B-C462-A851-77DE-BB58D73BA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D813DE-AA7D-8EE4-4C09-491A7BEC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Unit Test - Beispiel 8</a:t>
            </a:r>
            <a:endParaRPr lang="en-GB" dirty="0"/>
          </a:p>
        </p:txBody>
      </p:sp>
      <p:pic>
        <p:nvPicPr>
          <p:cNvPr id="5" name="Inhaltsplatzhalter 4" descr="Ein Bild, das Text, Schrift, Screenshot enthält.&#10;&#10;KI-generierte Inhalte können fehlerhaft sein.">
            <a:extLst>
              <a:ext uri="{FF2B5EF4-FFF2-40B4-BE49-F238E27FC236}">
                <a16:creationId xmlns:a16="http://schemas.microsoft.com/office/drawing/2014/main" id="{6A631977-7547-83F2-6561-DE5DC784A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669055"/>
            <a:ext cx="9601200" cy="2815289"/>
          </a:xfrm>
        </p:spPr>
      </p:pic>
    </p:spTree>
    <p:extLst>
      <p:ext uri="{BB962C8B-B14F-4D97-AF65-F5344CB8AC3E}">
        <p14:creationId xmlns:p14="http://schemas.microsoft.com/office/powerpoint/2010/main" val="37446051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8557824-889A-9AC7-7BC5-E6F1C5E5F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2FC722-C149-6B5D-531D-9A866A79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Unit Test - Beispiel 9</a:t>
            </a:r>
            <a:endParaRPr lang="en-GB" dirty="0"/>
          </a:p>
        </p:txBody>
      </p:sp>
      <p:pic>
        <p:nvPicPr>
          <p:cNvPr id="5" name="Inhaltsplatzhalter 4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83643FFD-E78B-9588-EC25-FC48F2805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4664" y="2286000"/>
            <a:ext cx="8915072" cy="3581400"/>
          </a:xfrm>
        </p:spPr>
      </p:pic>
    </p:spTree>
    <p:extLst>
      <p:ext uri="{BB962C8B-B14F-4D97-AF65-F5344CB8AC3E}">
        <p14:creationId xmlns:p14="http://schemas.microsoft.com/office/powerpoint/2010/main" val="3235753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FDD990-376B-51B1-7145-15021587E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</a:t>
            </a:r>
            <a:r>
              <a:rPr lang="de-DE" dirty="0" err="1"/>
              <a:t>Bilanzius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A88553-CD7E-F0E4-EC0D-8175772B7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Finanzsystem</a:t>
            </a:r>
          </a:p>
          <a:p>
            <a:r>
              <a:rPr lang="de-DE" dirty="0"/>
              <a:t>Mehrere Benutzer, Konten, Transaktionen, Kategorien</a:t>
            </a:r>
          </a:p>
          <a:p>
            <a:r>
              <a:rPr lang="de-DE" dirty="0"/>
              <a:t>Mehrsprachige Unterstützung, Gespeicherter Verlauf, Passwortvalidierung mit </a:t>
            </a:r>
            <a:r>
              <a:rPr lang="de-DE" dirty="0" err="1"/>
              <a:t>Hashing</a:t>
            </a:r>
            <a:r>
              <a:rPr lang="de-DE" dirty="0"/>
              <a:t>, PDF-Berichtersteller, HTTP-Server, </a:t>
            </a:r>
            <a:r>
              <a:rPr lang="de-DE" dirty="0" err="1"/>
              <a:t>Währungskonvertierer</a:t>
            </a:r>
            <a:endParaRPr lang="de-DE" dirty="0"/>
          </a:p>
          <a:p>
            <a:r>
              <a:rPr lang="de-DE" dirty="0"/>
              <a:t>&gt; 4000 Codezeilen, &gt; 80 Klassen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80458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F915FEC-9E9B-FBC6-95F3-F576F436B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E32180-1B51-7031-659E-86AD7015A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Unit Test - Beispiel 10</a:t>
            </a:r>
            <a:endParaRPr lang="en-GB" dirty="0"/>
          </a:p>
        </p:txBody>
      </p:sp>
      <p:pic>
        <p:nvPicPr>
          <p:cNvPr id="5" name="Inhaltsplatzhalter 4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4A2C9A71-D797-7A18-17D6-50B205759F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6261" y="2286000"/>
            <a:ext cx="7331878" cy="3581400"/>
          </a:xfrm>
        </p:spPr>
      </p:pic>
    </p:spTree>
    <p:extLst>
      <p:ext uri="{BB962C8B-B14F-4D97-AF65-F5344CB8AC3E}">
        <p14:creationId xmlns:p14="http://schemas.microsoft.com/office/powerpoint/2010/main" val="13111318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BDCE05-33E0-DB4D-32F8-A13C051EC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ATRIP</a:t>
            </a:r>
            <a:endParaRPr lang="en-GB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DA347BC-F50F-D4C6-4B54-5A1F0342BA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060791"/>
              </p:ext>
            </p:extLst>
          </p:nvPr>
        </p:nvGraphicFramePr>
        <p:xfrm>
          <a:off x="1673943" y="1869440"/>
          <a:ext cx="8996514" cy="15595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98838">
                  <a:extLst>
                    <a:ext uri="{9D8B030D-6E8A-4147-A177-3AD203B41FA5}">
                      <a16:colId xmlns:a16="http://schemas.microsoft.com/office/drawing/2014/main" val="434252936"/>
                    </a:ext>
                  </a:extLst>
                </a:gridCol>
                <a:gridCol w="2998838">
                  <a:extLst>
                    <a:ext uri="{9D8B030D-6E8A-4147-A177-3AD203B41FA5}">
                      <a16:colId xmlns:a16="http://schemas.microsoft.com/office/drawing/2014/main" val="4175049984"/>
                    </a:ext>
                  </a:extLst>
                </a:gridCol>
                <a:gridCol w="2998838">
                  <a:extLst>
                    <a:ext uri="{9D8B030D-6E8A-4147-A177-3AD203B41FA5}">
                      <a16:colId xmlns:a16="http://schemas.microsoft.com/office/drawing/2014/main" val="39482983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Automatic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Thorough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Professional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251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Unsere Tests werden dank </a:t>
                      </a:r>
                      <a:r>
                        <a:rPr lang="de-DE" dirty="0" err="1"/>
                        <a:t>JUnit</a:t>
                      </a:r>
                      <a:r>
                        <a:rPr lang="de-DE" dirty="0"/>
                        <a:t> und dem Maven </a:t>
                      </a:r>
                      <a:r>
                        <a:rPr lang="de-DE" dirty="0" err="1"/>
                        <a:t>Surefire</a:t>
                      </a:r>
                      <a:r>
                        <a:rPr lang="de-DE" dirty="0"/>
                        <a:t> Plugin automatisiert durchgeführt.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Unit + </a:t>
                      </a:r>
                      <a:r>
                        <a:rPr lang="de-DE" dirty="0" err="1"/>
                        <a:t>Integrationtests</a:t>
                      </a:r>
                      <a:endParaRPr lang="de-DE" dirty="0"/>
                    </a:p>
                    <a:p>
                      <a:r>
                        <a:rPr lang="de-DE" dirty="0"/>
                        <a:t>Coverage von 95% im </a:t>
                      </a:r>
                      <a:r>
                        <a:rPr lang="de-DE" dirty="0" err="1"/>
                        <a:t>Datenbanklayer</a:t>
                      </a:r>
                      <a:r>
                        <a:rPr lang="de-DE" dirty="0"/>
                        <a:t>, ~22% im gesamten Projekt.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Die Unit Tests folgen den allgemeinen Konventionen. Die Tests sind sinnvoll strukturiert und </a:t>
                      </a:r>
                      <a:r>
                        <a:rPr lang="de-DE" dirty="0" err="1"/>
                        <a:t>bennant</a:t>
                      </a:r>
                      <a:r>
                        <a:rPr lang="de-DE" dirty="0"/>
                        <a:t>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823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65664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8F6A73-6C8C-3708-D4D1-29D8A43B1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Unit Test – Mock Beispiel</a:t>
            </a:r>
            <a:endParaRPr lang="en-GB" dirty="0"/>
          </a:p>
        </p:txBody>
      </p:sp>
      <p:pic>
        <p:nvPicPr>
          <p:cNvPr id="5" name="Grafik 4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5B12720C-DCC3-244C-5030-2100EAB13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3896"/>
            <a:ext cx="12192000" cy="502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649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56586-71ED-221A-3EBD-D2AF0FDBC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A5A396-4D0D-825A-9CE5-8B9C420C99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Domain Driven Development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4B51A45-99C9-C442-11A2-A1BCDB3F29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27093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BA2370-1993-B8BA-6C44-F9FB84180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Ubiquitous</a:t>
            </a:r>
            <a:r>
              <a:rPr lang="de-DE" dirty="0"/>
              <a:t> Language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7F7DB97B-AF05-6933-9382-6DCA8698EC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077554"/>
              </p:ext>
            </p:extLst>
          </p:nvPr>
        </p:nvGraphicFramePr>
        <p:xfrm>
          <a:off x="943864" y="1627632"/>
          <a:ext cx="11014588" cy="486088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43304">
                  <a:extLst>
                    <a:ext uri="{9D8B030D-6E8A-4147-A177-3AD203B41FA5}">
                      <a16:colId xmlns:a16="http://schemas.microsoft.com/office/drawing/2014/main" val="3028185099"/>
                    </a:ext>
                  </a:extLst>
                </a:gridCol>
                <a:gridCol w="3875362">
                  <a:extLst>
                    <a:ext uri="{9D8B030D-6E8A-4147-A177-3AD203B41FA5}">
                      <a16:colId xmlns:a16="http://schemas.microsoft.com/office/drawing/2014/main" val="1553626266"/>
                    </a:ext>
                  </a:extLst>
                </a:gridCol>
                <a:gridCol w="5595922">
                  <a:extLst>
                    <a:ext uri="{9D8B030D-6E8A-4147-A177-3AD203B41FA5}">
                      <a16:colId xmlns:a16="http://schemas.microsoft.com/office/drawing/2014/main" val="4222692937"/>
                    </a:ext>
                  </a:extLst>
                </a:gridCol>
              </a:tblGrid>
              <a:tr h="349842">
                <a:tc>
                  <a:txBody>
                    <a:bodyPr/>
                    <a:lstStyle/>
                    <a:p>
                      <a:r>
                        <a:rPr lang="de-DE" sz="1600" dirty="0"/>
                        <a:t>Bezeichnung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Bedeutung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Begründung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152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Bank Account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Ein Finanzkonto, das von einem</a:t>
                      </a:r>
                    </a:p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Kunden genutzt wird, um Geld</a:t>
                      </a:r>
                    </a:p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zu speichern und zu verwalten.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Ein ”Bank Account” ist die zentrale Entität,</a:t>
                      </a:r>
                    </a:p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um Guthaben, Einzahlungen und Abhebungen</a:t>
                      </a:r>
                    </a:p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zu verfolgen. Es ist ein grundlegendes Konzept</a:t>
                      </a:r>
                    </a:p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</a:t>
                      </a:r>
                      <a:r>
                        <a:rPr lang="de-DE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Bilanzius</a:t>
                      </a:r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273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Eine finanzielle Aktivität, bei</a:t>
                      </a:r>
                    </a:p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dem Geld zwischen Konten bewegt</a:t>
                      </a:r>
                    </a:p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wird, dazu gehören Einzahlungen</a:t>
                      </a:r>
                    </a:p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und Abhebungen.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Transaktionen stellen die grundlegenden</a:t>
                      </a:r>
                    </a:p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Operationen dar, die den Zustand eines</a:t>
                      </a:r>
                    </a:p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Kontos verändern.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169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Balance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Der Betrag an Geld, der aktuell</a:t>
                      </a:r>
                    </a:p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auf einem Bankkonto verfügbar ist.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Die ”Balance” gibt den aktuellen Stand</a:t>
                      </a:r>
                    </a:p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eines Kontos an und ist entscheidend,</a:t>
                      </a:r>
                    </a:p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um zu bestimmen, ob weitere</a:t>
                      </a:r>
                    </a:p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Transaktionen durchgeführt werden können.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45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Ein Dokument, das die Transaktionen</a:t>
                      </a:r>
                    </a:p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eines Bankkontos über einen</a:t>
                      </a:r>
                    </a:p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bestimmten Zeitraum zusammenfasst.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Der ”Report” gibt dem Kunden eine detaillierte</a:t>
                      </a:r>
                    </a:p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Übersicht über alle Aktivitäten auf seinem Konto,</a:t>
                      </a:r>
                    </a:p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einschließlich Einzahlungen und Abhebungen.</a:t>
                      </a:r>
                    </a:p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 hilft bei der</a:t>
                      </a:r>
                    </a:p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Überwachung der Finanzen.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9407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54539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C0FA62-B6AD-E8FC-36DC-7446AC737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Repositories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B92E90-D063-A4F1-8BFA-AE8CD7BDA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Der </a:t>
            </a:r>
            <a:r>
              <a:rPr lang="de-DE" dirty="0" err="1"/>
              <a:t>BankAccountService</a:t>
            </a:r>
            <a:r>
              <a:rPr lang="de-DE" dirty="0"/>
              <a:t> ist ein Repository</a:t>
            </a:r>
          </a:p>
          <a:p>
            <a:r>
              <a:rPr lang="de-DE" dirty="0"/>
              <a:t>Dieses ermöglicht den Zugriff auf die </a:t>
            </a:r>
            <a:r>
              <a:rPr lang="de-DE" dirty="0" err="1"/>
              <a:t>BankAccount</a:t>
            </a:r>
            <a:r>
              <a:rPr lang="de-DE" dirty="0"/>
              <a:t> Datenschicht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F8169ACD-C213-BE8F-3892-B5603E384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650" y="3637115"/>
            <a:ext cx="6616700" cy="23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6373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D94AA-9620-4B53-A595-B1AFB22D1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Aggregates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06DFE4-422C-708E-CDA9-903D6F41A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5638800" cy="3581400"/>
          </a:xfrm>
        </p:spPr>
        <p:txBody>
          <a:bodyPr/>
          <a:lstStyle/>
          <a:p>
            <a:r>
              <a:rPr lang="de-DE" dirty="0" err="1"/>
              <a:t>BankAccountAggregate</a:t>
            </a:r>
            <a:r>
              <a:rPr lang="de-DE" dirty="0"/>
              <a:t> erlaubt den Zugriff auf ein </a:t>
            </a:r>
            <a:r>
              <a:rPr lang="de-DE" dirty="0" err="1"/>
              <a:t>BankAccount</a:t>
            </a:r>
            <a:r>
              <a:rPr lang="de-DE" dirty="0"/>
              <a:t> Entity</a:t>
            </a:r>
          </a:p>
          <a:p>
            <a:r>
              <a:rPr lang="de-DE" dirty="0"/>
              <a:t>Es kapselt die </a:t>
            </a:r>
            <a:r>
              <a:rPr lang="de-DE" dirty="0" err="1"/>
              <a:t>setBalance</a:t>
            </a:r>
            <a:r>
              <a:rPr lang="de-DE" dirty="0"/>
              <a:t>() Funktion und ermöglicht so eine bessere Integritätsprüfung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662C5E93-D221-AD02-83F5-393054D2B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251" y="2325914"/>
            <a:ext cx="2044700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2171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C496A-3692-F529-BA07-02A290DF1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2D54BE-6474-4EA8-7EA7-A5DC66586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Entities</a:t>
            </a:r>
            <a:r>
              <a:rPr lang="de-DE" dirty="0"/>
              <a:t> 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0BB2BF-D228-E40C-6915-F516FA30C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5638800" cy="3581400"/>
          </a:xfrm>
        </p:spPr>
        <p:txBody>
          <a:bodyPr/>
          <a:lstStyle/>
          <a:p>
            <a:r>
              <a:rPr lang="de-DE" dirty="0"/>
              <a:t>Das Entity </a:t>
            </a:r>
            <a:r>
              <a:rPr lang="de-DE" dirty="0" err="1"/>
              <a:t>BankAccount</a:t>
            </a:r>
            <a:r>
              <a:rPr lang="de-DE" dirty="0"/>
              <a:t> repräsentiert ein Java-Objekt, das der Datenbanktabelle </a:t>
            </a:r>
            <a:r>
              <a:rPr lang="de-DE" dirty="0" err="1"/>
              <a:t>BankAccount</a:t>
            </a:r>
            <a:r>
              <a:rPr lang="de-DE" dirty="0"/>
              <a:t> entspricht</a:t>
            </a:r>
          </a:p>
          <a:p>
            <a:r>
              <a:rPr lang="de-DE" dirty="0"/>
              <a:t>Ermöglicht einen unkomplizierten und direkten Zugriff auf die darin gespeicherten Daten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880100ED-B795-5CF5-1EBB-C8754277B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379" y="2421165"/>
            <a:ext cx="2679700" cy="138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20797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963CF-D1E0-17D6-14AC-A80DF8DB9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436977-2436-C6D4-6229-4819C42CD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Value Objects 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528AB8-DF11-0F16-E6C9-2E22C992C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5638800" cy="3581400"/>
          </a:xfrm>
        </p:spPr>
        <p:txBody>
          <a:bodyPr/>
          <a:lstStyle/>
          <a:p>
            <a:r>
              <a:rPr lang="de-DE" dirty="0"/>
              <a:t>Die Klasse </a:t>
            </a:r>
            <a:r>
              <a:rPr lang="de-DE" b="1" dirty="0" err="1"/>
              <a:t>HashedPassword</a:t>
            </a:r>
            <a:r>
              <a:rPr lang="de-DE" dirty="0"/>
              <a:t> ist als Value </a:t>
            </a:r>
            <a:r>
              <a:rPr lang="de-DE" dirty="0" err="1"/>
              <a:t>Object</a:t>
            </a:r>
            <a:r>
              <a:rPr lang="de-DE" dirty="0"/>
              <a:t> für Passwörter konzipiert</a:t>
            </a:r>
          </a:p>
          <a:p>
            <a:r>
              <a:rPr lang="de-DE" dirty="0">
                <a:solidFill>
                  <a:schemeClr val="tx1"/>
                </a:solidFill>
                <a:effectLst/>
                <a:latin typeface="Helvetica" pitchFamily="2" charset="0"/>
              </a:rPr>
              <a:t>Das darin enthaltene Passwort liegt ausschließlich in </a:t>
            </a:r>
            <a:r>
              <a:rPr lang="de-DE" dirty="0" err="1">
                <a:solidFill>
                  <a:schemeClr val="tx1"/>
                </a:solidFill>
                <a:effectLst/>
                <a:latin typeface="Helvetica" pitchFamily="2" charset="0"/>
              </a:rPr>
              <a:t>gehashter</a:t>
            </a:r>
            <a:r>
              <a:rPr lang="de-DE" dirty="0">
                <a:solidFill>
                  <a:schemeClr val="tx1"/>
                </a:solidFill>
                <a:effectLst/>
                <a:latin typeface="Helvetica" pitchFamily="2" charset="0"/>
              </a:rPr>
              <a:t> Form vor und nicht im Klartext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D9249ADF-7622-C48C-18C0-8CA362B27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221" y="2302329"/>
            <a:ext cx="38227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1075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75E1C4-D5AB-BD7A-6712-E242C82303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Refactoring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8B1C62D-2426-9643-C3CB-88A44E6BC5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21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B4D89-6D1E-78EB-8996-86C16A699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2D506E-325C-5FC0-D7FE-461564F81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startet man die Applikation?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1E7B68-8C70-DF83-03AF-6B4B30B83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de-DE" dirty="0"/>
              <a:t>Als gebaute App:</a:t>
            </a:r>
          </a:p>
          <a:p>
            <a:pPr lvl="1">
              <a:buFont typeface="Wingdings" pitchFamily="2" charset="2"/>
              <a:buChar char="Ø"/>
            </a:pPr>
            <a:r>
              <a:rPr lang="de-DE" dirty="0"/>
              <a:t>Im Terminal </a:t>
            </a:r>
            <a:r>
              <a:rPr lang="de-DE" b="1" i="1" dirty="0" err="1">
                <a:solidFill>
                  <a:schemeClr val="tx1"/>
                </a:solidFill>
              </a:rPr>
              <a:t>java</a:t>
            </a:r>
            <a:r>
              <a:rPr lang="de-DE" b="1" i="1" dirty="0">
                <a:solidFill>
                  <a:schemeClr val="tx1"/>
                </a:solidFill>
              </a:rPr>
              <a:t> –</a:t>
            </a:r>
            <a:r>
              <a:rPr lang="de-DE" b="1" i="1" dirty="0" err="1">
                <a:solidFill>
                  <a:schemeClr val="tx1"/>
                </a:solidFill>
              </a:rPr>
              <a:t>jar</a:t>
            </a:r>
            <a:r>
              <a:rPr lang="de-DE" b="1" i="1" dirty="0">
                <a:solidFill>
                  <a:schemeClr val="tx1"/>
                </a:solidFill>
              </a:rPr>
              <a:t> </a:t>
            </a:r>
            <a:r>
              <a:rPr lang="de-DE" b="1" i="1" dirty="0" err="1">
                <a:solidFill>
                  <a:schemeClr val="tx1"/>
                </a:solidFill>
              </a:rPr>
              <a:t>bilanzius.jar</a:t>
            </a:r>
            <a:r>
              <a:rPr lang="de-DE" b="1" i="1" dirty="0">
                <a:solidFill>
                  <a:schemeClr val="tx1"/>
                </a:solidFill>
              </a:rPr>
              <a:t> </a:t>
            </a:r>
            <a:r>
              <a:rPr lang="de-DE" dirty="0"/>
              <a:t>ausführen</a:t>
            </a:r>
          </a:p>
          <a:p>
            <a:pPr>
              <a:buFont typeface="Wingdings" pitchFamily="2" charset="2"/>
              <a:buChar char="Ø"/>
            </a:pPr>
            <a:r>
              <a:rPr lang="de-DE" dirty="0"/>
              <a:t>Code: </a:t>
            </a:r>
          </a:p>
          <a:p>
            <a:pPr lvl="1">
              <a:buFont typeface="Wingdings" pitchFamily="2" charset="2"/>
              <a:buChar char="Ø"/>
            </a:pPr>
            <a:r>
              <a:rPr lang="de-DE" dirty="0"/>
              <a:t>Projekt in präferierter IDE öffnen</a:t>
            </a:r>
          </a:p>
          <a:p>
            <a:pPr lvl="1">
              <a:buFont typeface="Wingdings" pitchFamily="2" charset="2"/>
              <a:buChar char="Ø"/>
            </a:pPr>
            <a:r>
              <a:rPr lang="de-DE" dirty="0"/>
              <a:t>Datei </a:t>
            </a:r>
            <a:r>
              <a:rPr lang="de-DE" dirty="0" err="1"/>
              <a:t>org.bilanzius.Main</a:t>
            </a:r>
            <a:r>
              <a:rPr lang="de-DE" dirty="0"/>
              <a:t> öffnen</a:t>
            </a:r>
          </a:p>
          <a:p>
            <a:pPr lvl="1">
              <a:buFont typeface="Wingdings" pitchFamily="2" charset="2"/>
              <a:buChar char="Ø"/>
            </a:pPr>
            <a:r>
              <a:rPr lang="de-DE" dirty="0" err="1"/>
              <a:t>main</a:t>
            </a:r>
            <a:r>
              <a:rPr lang="de-DE" dirty="0"/>
              <a:t>() Funktion über die IDE starten</a:t>
            </a:r>
          </a:p>
        </p:txBody>
      </p:sp>
    </p:spTree>
    <p:extLst>
      <p:ext uri="{BB962C8B-B14F-4D97-AF65-F5344CB8AC3E}">
        <p14:creationId xmlns:p14="http://schemas.microsoft.com/office/powerpoint/2010/main" val="17687381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CB21CE-017F-08F4-6996-A395C2557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Code Smell 1 : </a:t>
            </a:r>
            <a:br>
              <a:rPr lang="de-DE" dirty="0"/>
            </a:br>
            <a:r>
              <a:rPr lang="de-DE" dirty="0" err="1"/>
              <a:t>Duplicated</a:t>
            </a:r>
            <a:r>
              <a:rPr lang="de-DE" dirty="0"/>
              <a:t> Code </a:t>
            </a:r>
            <a:br>
              <a:rPr lang="de-DE" dirty="0"/>
            </a:br>
            <a:r>
              <a:rPr lang="de-DE" dirty="0"/>
              <a:t>- Vorher </a:t>
            </a:r>
            <a:br>
              <a:rPr lang="de-DE" dirty="0"/>
            </a:br>
            <a:r>
              <a:rPr lang="de-DE" sz="2400" i="1" dirty="0" err="1">
                <a:solidFill>
                  <a:schemeClr val="bg1">
                    <a:lumMod val="65000"/>
                  </a:schemeClr>
                </a:solidFill>
              </a:rPr>
              <a:t>main</a:t>
            </a:r>
            <a:r>
              <a:rPr lang="de-DE" sz="2400" i="1" dirty="0">
                <a:solidFill>
                  <a:schemeClr val="bg1">
                    <a:lumMod val="65000"/>
                  </a:schemeClr>
                </a:solidFill>
              </a:rPr>
              <a:t>/Commit bc6ad15</a:t>
            </a:r>
            <a:endParaRPr lang="de-DE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B49074C-06F6-E89D-F700-CA3A89F52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717" y="220599"/>
            <a:ext cx="3147542" cy="643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870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5BBA3-FF03-767B-7975-70024637B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F7817F-D187-E284-8D74-70406C581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Code Smell 1 : </a:t>
            </a:r>
            <a:br>
              <a:rPr lang="de-DE" dirty="0"/>
            </a:br>
            <a:r>
              <a:rPr lang="de-DE" dirty="0" err="1"/>
              <a:t>Duplicated</a:t>
            </a:r>
            <a:r>
              <a:rPr lang="de-DE" dirty="0"/>
              <a:t> Code </a:t>
            </a:r>
            <a:br>
              <a:rPr lang="de-DE" dirty="0"/>
            </a:br>
            <a:r>
              <a:rPr lang="de-DE" dirty="0"/>
              <a:t>- Nachher </a:t>
            </a:r>
            <a:br>
              <a:rPr lang="de-DE" dirty="0"/>
            </a:br>
            <a:r>
              <a:rPr lang="de-DE" sz="2400" i="1" dirty="0" err="1">
                <a:solidFill>
                  <a:schemeClr val="bg1">
                    <a:lumMod val="65000"/>
                  </a:schemeClr>
                </a:solidFill>
              </a:rPr>
              <a:t>main</a:t>
            </a:r>
            <a:r>
              <a:rPr lang="de-DE" sz="2400" i="1" dirty="0">
                <a:solidFill>
                  <a:schemeClr val="bg1">
                    <a:lumMod val="65000"/>
                  </a:schemeClr>
                </a:solidFill>
              </a:rPr>
              <a:t>/Commit bc6ad15</a:t>
            </a:r>
            <a:endParaRPr lang="de-DE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0C9DE49-8A13-B338-7F6F-98AB409BE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60" y="126160"/>
            <a:ext cx="5018718" cy="664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309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AD5C4-CC98-8ED3-7525-C84E20405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A3EE1E-479A-EBCF-0F3E-13F1B1385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Code Smell 2 : </a:t>
            </a:r>
            <a:br>
              <a:rPr lang="de-DE" dirty="0"/>
            </a:br>
            <a:r>
              <a:rPr lang="de-DE" dirty="0"/>
              <a:t>Switch-Statement</a:t>
            </a:r>
            <a:br>
              <a:rPr lang="de-DE" dirty="0"/>
            </a:br>
            <a:r>
              <a:rPr lang="de-DE" dirty="0"/>
              <a:t>- Vorher</a:t>
            </a:r>
            <a:br>
              <a:rPr lang="de-DE" dirty="0"/>
            </a:br>
            <a:r>
              <a:rPr lang="de-DE" sz="2400" i="1" dirty="0" err="1">
                <a:solidFill>
                  <a:schemeClr val="bg1">
                    <a:lumMod val="65000"/>
                  </a:schemeClr>
                </a:solidFill>
              </a:rPr>
              <a:t>main</a:t>
            </a:r>
            <a:r>
              <a:rPr lang="de-DE" sz="2400" i="1" dirty="0">
                <a:solidFill>
                  <a:schemeClr val="bg1">
                    <a:lumMod val="65000"/>
                  </a:schemeClr>
                </a:solidFill>
              </a:rPr>
              <a:t>/Commit c46c962</a:t>
            </a:r>
            <a:endParaRPr lang="de-DE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EB78903-AE75-0F82-7DE8-CC33AC1A6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126" y="914400"/>
            <a:ext cx="6038345" cy="511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3658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5A857-548A-E75F-C0D9-341907149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92D15C-4C10-4965-B905-126A9BBC4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Code Smell 2 : </a:t>
            </a:r>
            <a:br>
              <a:rPr lang="de-DE" dirty="0"/>
            </a:br>
            <a:r>
              <a:rPr lang="de-DE" dirty="0"/>
              <a:t>Switch-Statement</a:t>
            </a:r>
            <a:br>
              <a:rPr lang="de-DE" dirty="0"/>
            </a:br>
            <a:r>
              <a:rPr lang="de-DE" dirty="0"/>
              <a:t>- Nachher</a:t>
            </a:r>
            <a:br>
              <a:rPr lang="de-DE" dirty="0"/>
            </a:br>
            <a:r>
              <a:rPr lang="de-DE" sz="2400" i="1" dirty="0" err="1">
                <a:solidFill>
                  <a:schemeClr val="bg1">
                    <a:lumMod val="65000"/>
                  </a:schemeClr>
                </a:solidFill>
              </a:rPr>
              <a:t>main</a:t>
            </a:r>
            <a:r>
              <a:rPr lang="de-DE" sz="2400" i="1" dirty="0">
                <a:solidFill>
                  <a:schemeClr val="bg1">
                    <a:lumMod val="65000"/>
                  </a:schemeClr>
                </a:solidFill>
              </a:rPr>
              <a:t>/Commit c46c962</a:t>
            </a:r>
            <a:endParaRPr lang="de-DE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DFBB107-4DE7-1E51-8987-2C5A89E7A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292" y="265176"/>
            <a:ext cx="3499941" cy="635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871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90C16-7835-DD01-D0CC-7937503FB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296C70-E960-FC99-778C-3B20C374F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Refactoring</a:t>
            </a:r>
            <a:r>
              <a:rPr lang="de-DE" dirty="0"/>
              <a:t> 1: </a:t>
            </a:r>
            <a:r>
              <a:rPr lang="de-DE" dirty="0" err="1"/>
              <a:t>Replace</a:t>
            </a:r>
            <a:r>
              <a:rPr lang="de-DE" dirty="0"/>
              <a:t> Error Code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Exceptions</a:t>
            </a:r>
            <a:br>
              <a:rPr lang="de-DE" dirty="0"/>
            </a:br>
            <a:r>
              <a:rPr lang="de-DE" sz="2400" i="1" dirty="0" err="1">
                <a:solidFill>
                  <a:schemeClr val="bg1">
                    <a:lumMod val="65000"/>
                  </a:schemeClr>
                </a:solidFill>
              </a:rPr>
              <a:t>main</a:t>
            </a:r>
            <a:r>
              <a:rPr lang="de-DE" sz="2400" i="1" dirty="0">
                <a:solidFill>
                  <a:schemeClr val="bg1">
                    <a:lumMod val="65000"/>
                  </a:schemeClr>
                </a:solidFill>
              </a:rPr>
              <a:t>/Commit 2cc1fce</a:t>
            </a:r>
            <a:endParaRPr lang="de-DE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BB50EC-F12D-7944-8640-0C9299A2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Alle Methoden von </a:t>
            </a:r>
            <a:r>
              <a:rPr lang="de-DE" dirty="0" err="1"/>
              <a:t>UserService</a:t>
            </a:r>
            <a:r>
              <a:rPr lang="de-DE" dirty="0"/>
              <a:t> werfen eine </a:t>
            </a:r>
            <a:r>
              <a:rPr lang="de-DE" dirty="0" err="1"/>
              <a:t>DatabaseException</a:t>
            </a:r>
            <a:r>
              <a:rPr lang="de-DE" dirty="0"/>
              <a:t> die nicht abgefangen wurden</a:t>
            </a:r>
          </a:p>
          <a:p>
            <a:r>
              <a:rPr lang="de-DE" dirty="0"/>
              <a:t>Lösung: </a:t>
            </a:r>
            <a:r>
              <a:rPr lang="de-DE" dirty="0" err="1"/>
              <a:t>try</a:t>
            </a:r>
            <a:r>
              <a:rPr lang="de-DE" dirty="0"/>
              <a:t>-catch-Block um die jeweiligen Methoden hinzugefügt</a:t>
            </a:r>
          </a:p>
        </p:txBody>
      </p:sp>
    </p:spTree>
    <p:extLst>
      <p:ext uri="{BB962C8B-B14F-4D97-AF65-F5344CB8AC3E}">
        <p14:creationId xmlns:p14="http://schemas.microsoft.com/office/powerpoint/2010/main" val="13953485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5FA90-7CA4-E259-BD41-7BF45B7BF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42B145-CF14-4882-9BD1-F85371121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Refactoring</a:t>
            </a:r>
            <a:r>
              <a:rPr lang="de-DE" dirty="0"/>
              <a:t> 2: </a:t>
            </a:r>
            <a:r>
              <a:rPr lang="de-DE" dirty="0" err="1"/>
              <a:t>Rename</a:t>
            </a:r>
            <a:r>
              <a:rPr lang="de-DE" dirty="0"/>
              <a:t> Methods</a:t>
            </a:r>
            <a:br>
              <a:rPr lang="de-DE" dirty="0"/>
            </a:br>
            <a:r>
              <a:rPr lang="de-DE" sz="2400" i="1" dirty="0" err="1">
                <a:solidFill>
                  <a:schemeClr val="bg1">
                    <a:lumMod val="65000"/>
                  </a:schemeClr>
                </a:solidFill>
              </a:rPr>
              <a:t>main</a:t>
            </a:r>
            <a:r>
              <a:rPr lang="de-DE" sz="2400" i="1" dirty="0">
                <a:solidFill>
                  <a:schemeClr val="bg1">
                    <a:lumMod val="65000"/>
                  </a:schemeClr>
                </a:solidFill>
              </a:rPr>
              <a:t>/Commit d3be454</a:t>
            </a:r>
            <a:endParaRPr lang="de-DE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4321D3-F52E-4385-C379-8602EDE02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Methode </a:t>
            </a:r>
            <a:r>
              <a:rPr lang="de-DE" dirty="0" err="1"/>
              <a:t>login</a:t>
            </a:r>
            <a:r>
              <a:rPr lang="de-DE" dirty="0"/>
              <a:t>() in der Klasse </a:t>
            </a:r>
            <a:r>
              <a:rPr lang="de-DE" dirty="0" err="1"/>
              <a:t>SignUp</a:t>
            </a:r>
            <a:r>
              <a:rPr lang="de-DE" dirty="0"/>
              <a:t> wurde zu </a:t>
            </a:r>
            <a:r>
              <a:rPr lang="de-DE" dirty="0" err="1"/>
              <a:t>waitUntilLoggedIn</a:t>
            </a:r>
            <a:r>
              <a:rPr lang="de-DE" dirty="0"/>
              <a:t>() umbenannt da in der Methode gewartet wird bis die Benutzer eingeloggt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47EBB42-51FB-8EFD-A6E8-EA784B948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814" y="3995965"/>
            <a:ext cx="65786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0538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C92B1E-4743-2E39-9C25-CE8B4E286B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Entwurfsmuster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A220DCD-EA73-9D60-B35A-36E1D01E71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34774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8E6606-BB39-4DAB-08D8-1B6FB091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Entwurfsmuster: Singleton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9E6BD80-CF6A-DF87-B09B-C9ED5E7B4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550" y="3716778"/>
            <a:ext cx="5343897" cy="2778827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B504544D-1304-0225-3762-E62C80338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17865"/>
            <a:ext cx="6477990" cy="3581400"/>
          </a:xfrm>
        </p:spPr>
        <p:txBody>
          <a:bodyPr/>
          <a:lstStyle/>
          <a:p>
            <a:r>
              <a:rPr lang="de-DE" dirty="0"/>
              <a:t>Einmalig instanziiert und stellt eine globale Instanz bereit, um im gesamten Projekt Konsistenz zu garantieren</a:t>
            </a:r>
          </a:p>
          <a:p>
            <a:r>
              <a:rPr lang="de-DE" dirty="0"/>
              <a:t>Minimiert Speicherverbrauch und Inkonsistenzen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E62F9A9-7CC0-0563-1A20-F3F5E7B80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095" y="1864425"/>
            <a:ext cx="3750102" cy="389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212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AD59E6-24FE-9CA6-94A9-C0E00FD4F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47C01-BEFD-625C-9050-B29B17227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de-DE" dirty="0"/>
              <a:t>Entwurfsmuster: Factory/</a:t>
            </a:r>
            <a:r>
              <a:rPr lang="de-DE" dirty="0" err="1"/>
              <a:t>Builder</a:t>
            </a:r>
            <a:endParaRPr lang="de-D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392338B9-AFB2-767E-3BDC-67EF61E1A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5211586" cy="3581400"/>
          </a:xfrm>
        </p:spPr>
        <p:txBody>
          <a:bodyPr>
            <a:normAutofit/>
          </a:bodyPr>
          <a:lstStyle/>
          <a:p>
            <a:r>
              <a:rPr lang="de-DE" dirty="0"/>
              <a:t>Eingesetzt in Model-Klassen: </a:t>
            </a:r>
            <a:r>
              <a:rPr lang="de-DE" dirty="0" err="1"/>
              <a:t>BankAccount</a:t>
            </a:r>
            <a:r>
              <a:rPr lang="de-DE" dirty="0"/>
              <a:t>, Transaction, </a:t>
            </a:r>
            <a:r>
              <a:rPr lang="de-DE" dirty="0" err="1"/>
              <a:t>Category</a:t>
            </a:r>
            <a:r>
              <a:rPr lang="de-DE" dirty="0"/>
              <a:t> und User</a:t>
            </a:r>
          </a:p>
          <a:p>
            <a:r>
              <a:rPr lang="de-DE" dirty="0"/>
              <a:t>Objekte sollen im konsistenten Zustand erstellt werden</a:t>
            </a:r>
          </a:p>
          <a:p>
            <a:r>
              <a:rPr lang="de-DE" dirty="0"/>
              <a:t>Keine verschiedenen </a:t>
            </a:r>
            <a:r>
              <a:rPr lang="de-DE" dirty="0" err="1"/>
              <a:t>Kontruktoren</a:t>
            </a:r>
            <a:r>
              <a:rPr lang="de-DE" dirty="0"/>
              <a:t>, dafür kontrollierte </a:t>
            </a:r>
            <a:r>
              <a:rPr lang="de-DE" dirty="0" err="1"/>
              <a:t>create</a:t>
            </a:r>
            <a:r>
              <a:rPr lang="de-DE" dirty="0"/>
              <a:t>()-Methoden</a:t>
            </a:r>
          </a:p>
          <a:p>
            <a:r>
              <a:rPr lang="de-DE" dirty="0"/>
              <a:t>Instanziierung wird vereinfacht und typische Fehler bei der Objekterstellung werden vermieden</a:t>
            </a:r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</p:txBody>
      </p:sp>
      <p:pic>
        <p:nvPicPr>
          <p:cNvPr id="4" name="Grafik 3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37AA09BA-4ABB-203A-FA89-CE75CC8F5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181" y="2350235"/>
            <a:ext cx="4276364" cy="354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781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766448-BB6C-1C83-47CE-A2653A6B8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Entwurfsmuster: Factory/</a:t>
            </a:r>
            <a:r>
              <a:rPr lang="de-DE" dirty="0" err="1"/>
              <a:t>Builder</a:t>
            </a:r>
            <a:br>
              <a:rPr lang="de-DE" dirty="0"/>
            </a:br>
            <a:r>
              <a:rPr lang="de-DE" sz="2800" dirty="0"/>
              <a:t>Codebeispiel</a:t>
            </a:r>
            <a:endParaRPr lang="de-DE" dirty="0"/>
          </a:p>
        </p:txBody>
      </p:sp>
      <p:pic>
        <p:nvPicPr>
          <p:cNvPr id="9" name="Inhaltsplatzhalter 8" descr="Ein Bild, das Text, Screenshot, Software, Display enthält.&#10;&#10;KI-generierte Inhalte können fehlerhaft sein.">
            <a:extLst>
              <a:ext uri="{FF2B5EF4-FFF2-40B4-BE49-F238E27FC236}">
                <a16:creationId xmlns:a16="http://schemas.microsoft.com/office/drawing/2014/main" id="{7089B858-485C-6DD2-74FB-613B3FD13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8458" y="1941444"/>
            <a:ext cx="6135083" cy="4562504"/>
          </a:xfrm>
        </p:spPr>
      </p:pic>
    </p:spTree>
    <p:extLst>
      <p:ext uri="{BB962C8B-B14F-4D97-AF65-F5344CB8AC3E}">
        <p14:creationId xmlns:p14="http://schemas.microsoft.com/office/powerpoint/2010/main" val="2052032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7419F-C3F6-E85D-73FE-DA5E830FD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Eingesetzte Technologien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013D3B-6B8D-ED88-EAFA-D5CB68F12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Java – Ausgewählte Programmiersprache</a:t>
            </a:r>
          </a:p>
          <a:p>
            <a:r>
              <a:rPr lang="de-DE" dirty="0"/>
              <a:t>Maven – </a:t>
            </a:r>
            <a:r>
              <a:rPr lang="de-DE" dirty="0" err="1"/>
              <a:t>Dependency</a:t>
            </a:r>
            <a:r>
              <a:rPr lang="de-DE" dirty="0"/>
              <a:t> Manager sowie </a:t>
            </a:r>
            <a:r>
              <a:rPr lang="de-DE" dirty="0" err="1"/>
              <a:t>Build</a:t>
            </a:r>
            <a:r>
              <a:rPr lang="de-DE" dirty="0"/>
              <a:t>-Tool</a:t>
            </a:r>
          </a:p>
          <a:p>
            <a:r>
              <a:rPr lang="de-DE" dirty="0"/>
              <a:t>SQLite – Lokale Datenbank ohne extra Installationen</a:t>
            </a:r>
          </a:p>
          <a:p>
            <a:r>
              <a:rPr lang="de-DE" dirty="0"/>
              <a:t>GSON – Bibliothek für Verwaltung von JSON-Daten</a:t>
            </a:r>
          </a:p>
          <a:p>
            <a:r>
              <a:rPr lang="de-DE" dirty="0" err="1"/>
              <a:t>JUnit</a:t>
            </a:r>
            <a:r>
              <a:rPr lang="de-DE" dirty="0"/>
              <a:t> – Unit-Tests für Java</a:t>
            </a:r>
          </a:p>
        </p:txBody>
      </p:sp>
    </p:spTree>
    <p:extLst>
      <p:ext uri="{BB962C8B-B14F-4D97-AF65-F5344CB8AC3E}">
        <p14:creationId xmlns:p14="http://schemas.microsoft.com/office/powerpoint/2010/main" val="1349352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BFF85C-ACC1-9CA1-520A-38269D9AC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Use-Cases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2E3FDC21-D465-EBEE-FF1C-ABC05D7C9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2288" y="2416053"/>
            <a:ext cx="9994836" cy="1038679"/>
          </a:xfrm>
        </p:spPr>
      </p:pic>
      <p:pic>
        <p:nvPicPr>
          <p:cNvPr id="4" name="Grafik 3" descr="Ein Bild, das Kreis, Screenshot, Schrift, Schwarz enthält.&#10;&#10;Automatisch generierte Beschreibung">
            <a:extLst>
              <a:ext uri="{FF2B5EF4-FFF2-40B4-BE49-F238E27FC236}">
                <a16:creationId xmlns:a16="http://schemas.microsoft.com/office/drawing/2014/main" id="{12BA640B-324C-7BAE-4CE7-B8176D8EF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532" y="4055645"/>
            <a:ext cx="7663784" cy="107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18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AB91B6-41B1-C0EE-7E97-6ADAB7609C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6000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302552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D29B73-5655-E5F7-9059-F2F34F4465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Architektur</a:t>
            </a:r>
          </a:p>
        </p:txBody>
      </p:sp>
    </p:spTree>
    <p:extLst>
      <p:ext uri="{BB962C8B-B14F-4D97-AF65-F5344CB8AC3E}">
        <p14:creationId xmlns:p14="http://schemas.microsoft.com/office/powerpoint/2010/main" val="479198003"/>
      </p:ext>
    </p:extLst>
  </p:cSld>
  <p:clrMapOvr>
    <a:masterClrMapping/>
  </p:clrMapOvr>
</p:sld>
</file>

<file path=ppt/theme/theme1.xml><?xml version="1.0" encoding="utf-8"?>
<a:theme xmlns:a="http://schemas.openxmlformats.org/drawingml/2006/main" name="Ausschnitt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Ausschnitt</Template>
  <TotalTime>0</TotalTime>
  <Words>1347</Words>
  <Application>Microsoft Macintosh PowerPoint</Application>
  <PresentationFormat>Breitbild</PresentationFormat>
  <Paragraphs>207</Paragraphs>
  <Slides>59</Slides>
  <Notes>1</Notes>
  <HiddenSlides>7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59</vt:i4>
      </vt:variant>
    </vt:vector>
  </HeadingPairs>
  <TitlesOfParts>
    <vt:vector size="65" baseType="lpstr">
      <vt:lpstr>Aptos</vt:lpstr>
      <vt:lpstr>Arial</vt:lpstr>
      <vt:lpstr>Franklin Gothic Book</vt:lpstr>
      <vt:lpstr>Helvetica</vt:lpstr>
      <vt:lpstr>Wingdings</vt:lpstr>
      <vt:lpstr>Ausschnitt</vt:lpstr>
      <vt:lpstr>Bilanzius</vt:lpstr>
      <vt:lpstr>Inhaltsverzeichnis</vt:lpstr>
      <vt:lpstr>Einführung</vt:lpstr>
      <vt:lpstr>Was ist Bilanzius?</vt:lpstr>
      <vt:lpstr>Wie startet man die Applikation?</vt:lpstr>
      <vt:lpstr>Eingesetzte Technologien</vt:lpstr>
      <vt:lpstr>Use-Cases</vt:lpstr>
      <vt:lpstr>Live Demo</vt:lpstr>
      <vt:lpstr>Architektur</vt:lpstr>
      <vt:lpstr>Gewählte Architektur</vt:lpstr>
      <vt:lpstr>PowerPoint-Präsentation</vt:lpstr>
      <vt:lpstr>Domain Code</vt:lpstr>
      <vt:lpstr>Dependency Rule – Positiv Beispiel</vt:lpstr>
      <vt:lpstr>Dependency Rule – Negativ Beispiel</vt:lpstr>
      <vt:lpstr>Dependency Rule – Negativ Beispiel</vt:lpstr>
      <vt:lpstr>SOLID</vt:lpstr>
      <vt:lpstr>Analyse SRP – Positiv Beispiel</vt:lpstr>
      <vt:lpstr>Analyse SRP – Negativ Beispiel</vt:lpstr>
      <vt:lpstr>OCP – Positiv Beispiel</vt:lpstr>
      <vt:lpstr>OCP – Negativ Beispiel</vt:lpstr>
      <vt:lpstr>OCP – Negativ Beispiel</vt:lpstr>
      <vt:lpstr>ISP – Positiv Beispiel</vt:lpstr>
      <vt:lpstr>ISP – Negativ Beispiel</vt:lpstr>
      <vt:lpstr>ISP – Negativ Beispiel</vt:lpstr>
      <vt:lpstr>Weitere Prinzipien</vt:lpstr>
      <vt:lpstr>Analyse GRASP: Geringe Kopplung</vt:lpstr>
      <vt:lpstr>Analyse GRASP: Polymorphismus</vt:lpstr>
      <vt:lpstr>DRY - Vorher main/Commit bc6ad15</vt:lpstr>
      <vt:lpstr>DRY - Nachher main/Commit bc6ad15</vt:lpstr>
      <vt:lpstr>UNIT TESTS</vt:lpstr>
      <vt:lpstr>Unit Test - Beispiel 1 (SqliteUserDatabaseService)</vt:lpstr>
      <vt:lpstr>Unit Test - Beispiel 2 (Localization)</vt:lpstr>
      <vt:lpstr>Unit Test - Beispiel 3 (Localization)</vt:lpstr>
      <vt:lpstr>Unit Test - Beispiel 4</vt:lpstr>
      <vt:lpstr>Unit Test - Beispiel 5</vt:lpstr>
      <vt:lpstr>Unit Test - Beispiel 6</vt:lpstr>
      <vt:lpstr>Unit Test - Beispiel 7</vt:lpstr>
      <vt:lpstr>Unit Test - Beispiel 8</vt:lpstr>
      <vt:lpstr>Unit Test - Beispiel 9</vt:lpstr>
      <vt:lpstr>Unit Test - Beispiel 10</vt:lpstr>
      <vt:lpstr>ATRIP</vt:lpstr>
      <vt:lpstr>Unit Test – Mock Beispiel</vt:lpstr>
      <vt:lpstr>Domain Driven Development</vt:lpstr>
      <vt:lpstr>Ubiquitous Language</vt:lpstr>
      <vt:lpstr>Repositories</vt:lpstr>
      <vt:lpstr>Aggregates </vt:lpstr>
      <vt:lpstr>Entities  </vt:lpstr>
      <vt:lpstr>Value Objects  </vt:lpstr>
      <vt:lpstr>Refactoring</vt:lpstr>
      <vt:lpstr>Code Smell 1 :  Duplicated Code  - Vorher  main/Commit bc6ad15</vt:lpstr>
      <vt:lpstr>Code Smell 1 :  Duplicated Code  - Nachher  main/Commit bc6ad15</vt:lpstr>
      <vt:lpstr>Code Smell 2 :  Switch-Statement - Vorher main/Commit c46c962</vt:lpstr>
      <vt:lpstr>Code Smell 2 :  Switch-Statement - Nachher main/Commit c46c962</vt:lpstr>
      <vt:lpstr>Refactoring 1: Replace Error Code with Exceptions main/Commit 2cc1fce</vt:lpstr>
      <vt:lpstr>Refactoring 2: Rename Methods main/Commit d3be454</vt:lpstr>
      <vt:lpstr>Entwurfsmuster</vt:lpstr>
      <vt:lpstr>Entwurfsmuster: Singleton</vt:lpstr>
      <vt:lpstr>Entwurfsmuster: Factory/Builder</vt:lpstr>
      <vt:lpstr>Entwurfsmuster: Factory/Builder Codebeispiel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Niklas Krauth</dc:creator>
  <cp:lastModifiedBy>Niklas Krauth</cp:lastModifiedBy>
  <cp:revision>11</cp:revision>
  <dcterms:created xsi:type="dcterms:W3CDTF">2025-04-02T12:42:01Z</dcterms:created>
  <dcterms:modified xsi:type="dcterms:W3CDTF">2025-05-02T08:49:39Z</dcterms:modified>
</cp:coreProperties>
</file>